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2" r:id="rId4"/>
    <p:sldId id="263" r:id="rId5"/>
    <p:sldId id="276" r:id="rId6"/>
    <p:sldId id="264" r:id="rId7"/>
    <p:sldId id="267" r:id="rId8"/>
    <p:sldId id="268" r:id="rId9"/>
    <p:sldId id="278" r:id="rId10"/>
    <p:sldId id="277" r:id="rId11"/>
    <p:sldId id="279" r:id="rId12"/>
    <p:sldId id="271" r:id="rId13"/>
    <p:sldId id="272" r:id="rId14"/>
    <p:sldId id="273" r:id="rId15"/>
    <p:sldId id="282" r:id="rId16"/>
    <p:sldId id="285" r:id="rId17"/>
    <p:sldId id="281" r:id="rId18"/>
    <p:sldId id="283" r:id="rId19"/>
    <p:sldId id="280" r:id="rId20"/>
    <p:sldId id="28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jp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3.jpg>
</file>

<file path=ppt/media/image4.jpg>
</file>

<file path=ppt/media/image5.jpg>
</file>

<file path=ppt/media/image6.jpg>
</file>

<file path=ppt/media/image7.png>
</file>

<file path=ppt/media/image8.jp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tr-TR"/>
              <a:t>Asıl başlık stilini düzenlemek için tıklayın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BD210A4-1C0E-440C-9509-2D5D0090F303}" type="datetimeFigureOut">
              <a:rPr lang="en-US" smtClean="0"/>
              <a:t>6/7/2023</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2591417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tr-TR"/>
              <a:t>Resim eklemek için simgeye tıklayın</a:t>
            </a:r>
            <a:endParaRPr lang="en-US"/>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BD210A4-1C0E-440C-9509-2D5D0090F303}" type="datetimeFigureOut">
              <a:rPr lang="en-US" smtClean="0"/>
              <a:t>6/7/2023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34784491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BD210A4-1C0E-440C-9509-2D5D0090F303}" type="datetimeFigureOut">
              <a:rPr lang="en-US" smtClean="0"/>
              <a:t>6/7/2023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32794887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tr-TR"/>
              <a:t>Asıl başlık stilini düzenlemek için tıklayın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BD210A4-1C0E-440C-9509-2D5D0090F303}" type="datetimeFigureOut">
              <a:rPr lang="en-US" smtClean="0"/>
              <a:t>6/7/2023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8068C-D815-4D57-BBDB-D7D5A2FC09A8}"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30408932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BD210A4-1C0E-440C-9509-2D5D0090F303}" type="datetimeFigureOut">
              <a:rPr lang="en-US" smtClean="0"/>
              <a:t>6/7/2023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3064874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tr-TR"/>
              <a:t>Asıl başlık stilini düzenlemek için tıklayın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4BD210A4-1C0E-440C-9509-2D5D0090F303}" type="datetimeFigureOut">
              <a:rPr lang="en-US" smtClean="0"/>
              <a:t>6/7/2023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42704729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tr-TR"/>
              <a:t>Asıl başlık stilini düzenlemek için tıklayın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a:t>Resim eklemek için simgeye tıklayın</a:t>
            </a:r>
            <a:endParaRPr lang="en-US"/>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a:t>Resim eklemek için simgeye tıklayın</a:t>
            </a:r>
            <a:endParaRPr lang="en-US"/>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a:t>Resim eklemek için simgeye tıklayın</a:t>
            </a:r>
            <a:endParaRPr lang="en-US"/>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4BD210A4-1C0E-440C-9509-2D5D0090F303}" type="datetimeFigureOut">
              <a:rPr lang="en-US" smtClean="0"/>
              <a:t>6/7/2023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16977593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BD210A4-1C0E-440C-9509-2D5D0090F303}" type="datetimeFigureOut">
              <a:rPr lang="en-US" smtClean="0"/>
              <a:t>6/7/2023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29287807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BD210A4-1C0E-440C-9509-2D5D0090F303}" type="datetimeFigureOut">
              <a:rPr lang="en-US" smtClean="0"/>
              <a:t>6/7/2023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1872818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BD210A4-1C0E-440C-9509-2D5D0090F303}" type="datetimeFigureOut">
              <a:rPr lang="en-US" smtClean="0"/>
              <a:t>6/7/2023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26503728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4BD210A4-1C0E-440C-9509-2D5D0090F303}" type="datetimeFigureOut">
              <a:rPr lang="en-US" smtClean="0"/>
              <a:t>6/7/2023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137779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4BD210A4-1C0E-440C-9509-2D5D0090F303}" type="datetimeFigureOut">
              <a:rPr lang="en-US" smtClean="0"/>
              <a:t>6/7/2023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2186836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141410" y="3073397"/>
            <a:ext cx="4878391" cy="271780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172200" y="3073397"/>
            <a:ext cx="4875210" cy="271780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4BD210A4-1C0E-440C-9509-2D5D0090F303}" type="datetimeFigureOut">
              <a:rPr lang="en-US" smtClean="0"/>
              <a:t>6/7/2023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1830143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4BD210A4-1C0E-440C-9509-2D5D0090F303}" type="datetimeFigureOut">
              <a:rPr lang="en-US" smtClean="0"/>
              <a:t>6/7/2023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2574397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D210A4-1C0E-440C-9509-2D5D0090F303}" type="datetimeFigureOut">
              <a:rPr lang="en-US" smtClean="0"/>
              <a:t>6/7/2023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2591912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tr-TR"/>
              <a:t>Asıl başlık stilini düzenlemek için tıklayın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BD210A4-1C0E-440C-9509-2D5D0090F303}" type="datetimeFigureOut">
              <a:rPr lang="en-US" smtClean="0"/>
              <a:t>6/7/2023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306942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BD210A4-1C0E-440C-9509-2D5D0090F303}" type="datetimeFigureOut">
              <a:rPr lang="en-US" smtClean="0"/>
              <a:t>6/7/2023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8068C-D815-4D57-BBDB-D7D5A2FC09A8}" type="slidenum">
              <a:rPr lang="en-US" smtClean="0"/>
              <a:t>‹#›</a:t>
            </a:fld>
            <a:endParaRPr lang="en-US"/>
          </a:p>
        </p:txBody>
      </p:sp>
    </p:spTree>
    <p:extLst>
      <p:ext uri="{BB962C8B-B14F-4D97-AF65-F5344CB8AC3E}">
        <p14:creationId xmlns:p14="http://schemas.microsoft.com/office/powerpoint/2010/main" val="992394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BD210A4-1C0E-440C-9509-2D5D0090F303}" type="datetimeFigureOut">
              <a:rPr lang="en-US" smtClean="0"/>
              <a:t>6/7/2023</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0A8068C-D815-4D57-BBDB-D7D5A2FC09A8}" type="slidenum">
              <a:rPr lang="en-US" smtClean="0"/>
              <a:t>‹#›</a:t>
            </a:fld>
            <a:endParaRPr lang="en-US"/>
          </a:p>
        </p:txBody>
      </p:sp>
    </p:spTree>
    <p:extLst>
      <p:ext uri="{BB962C8B-B14F-4D97-AF65-F5344CB8AC3E}">
        <p14:creationId xmlns:p14="http://schemas.microsoft.com/office/powerpoint/2010/main" val="231950169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6.sv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6AC497E-BFFC-ED6B-3F12-CBDC2928C7E0}"/>
              </a:ext>
            </a:extLst>
          </p:cNvPr>
          <p:cNvSpPr>
            <a:spLocks noGrp="1"/>
          </p:cNvSpPr>
          <p:nvPr>
            <p:ph type="ctrTitle"/>
          </p:nvPr>
        </p:nvSpPr>
        <p:spPr/>
        <p:txBody>
          <a:bodyPr/>
          <a:lstStyle/>
          <a:p>
            <a:pPr algn="ctr"/>
            <a:r>
              <a:rPr lang="tr-TR" sz="3600" b="1" dirty="0">
                <a:effectLst/>
                <a:latin typeface="Times New Roman" panose="02020603050405020304" pitchFamily="18" charset="0"/>
                <a:ea typeface="Times New Roman" panose="02020603050405020304" pitchFamily="18" charset="0"/>
              </a:rPr>
              <a:t>EE 475 TERM PROJECT</a:t>
            </a:r>
            <a:br>
              <a:rPr lang="tr-TR" sz="3600" b="1">
                <a:effectLst/>
                <a:latin typeface="Times New Roman" panose="02020603050405020304" pitchFamily="18" charset="0"/>
                <a:ea typeface="Times New Roman" panose="02020603050405020304" pitchFamily="18" charset="0"/>
              </a:rPr>
            </a:br>
            <a:r>
              <a:rPr lang="tr-TR" sz="3600" b="1">
                <a:latin typeface="Times New Roman" panose="02020603050405020304" pitchFamily="18" charset="0"/>
                <a:ea typeface="Times New Roman" panose="02020603050405020304" pitchFamily="18" charset="0"/>
              </a:rPr>
              <a:t>FINAL </a:t>
            </a:r>
            <a:r>
              <a:rPr lang="tr-TR" sz="3600" b="1" dirty="0">
                <a:effectLst/>
                <a:latin typeface="Times New Roman" panose="02020603050405020304" pitchFamily="18" charset="0"/>
                <a:ea typeface="Times New Roman" panose="02020603050405020304" pitchFamily="18" charset="0"/>
              </a:rPr>
              <a:t>PRESENTATION</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Alt Başlık 2">
            <a:extLst>
              <a:ext uri="{FF2B5EF4-FFF2-40B4-BE49-F238E27FC236}">
                <a16:creationId xmlns:a16="http://schemas.microsoft.com/office/drawing/2014/main" id="{2883AAB5-D5AE-B7A3-A01A-2CE06DCD9914}"/>
              </a:ext>
            </a:extLst>
          </p:cNvPr>
          <p:cNvSpPr>
            <a:spLocks noGrp="1"/>
          </p:cNvSpPr>
          <p:nvPr>
            <p:ph type="subTitle" idx="1"/>
          </p:nvPr>
        </p:nvSpPr>
        <p:spPr>
          <a:xfrm>
            <a:off x="1876424" y="3602038"/>
            <a:ext cx="8791575" cy="2672302"/>
          </a:xfrm>
        </p:spPr>
        <p:txBody>
          <a:bodyPr>
            <a:normAutofit/>
          </a:bodyPr>
          <a:lstStyle/>
          <a:p>
            <a:pPr algn="ctr"/>
            <a:r>
              <a:rPr lang="en-US" sz="2800">
                <a:effectLst/>
                <a:latin typeface="Times New Roman" panose="02020603050405020304" pitchFamily="18" charset="0"/>
                <a:ea typeface="Times New Roman" panose="02020603050405020304" pitchFamily="18" charset="0"/>
              </a:rPr>
              <a:t>Gender and Age Estimation</a:t>
            </a:r>
            <a:br>
              <a:rPr lang="tr-TR" sz="2800">
                <a:effectLst/>
                <a:latin typeface="Times New Roman" panose="02020603050405020304" pitchFamily="18" charset="0"/>
                <a:ea typeface="Times New Roman" panose="02020603050405020304" pitchFamily="18" charset="0"/>
              </a:rPr>
            </a:br>
            <a:r>
              <a:rPr lang="en-US" sz="2800">
                <a:effectLst/>
                <a:latin typeface="Times New Roman" panose="02020603050405020304" pitchFamily="18" charset="0"/>
                <a:ea typeface="Times New Roman" panose="02020603050405020304" pitchFamily="18" charset="0"/>
              </a:rPr>
              <a:t>Based on Facial Features</a:t>
            </a:r>
            <a:endParaRPr lang="tr-TR" sz="2800">
              <a:effectLst/>
              <a:latin typeface="Times New Roman" panose="02020603050405020304" pitchFamily="18" charset="0"/>
              <a:ea typeface="Times New Roman" panose="02020603050405020304" pitchFamily="18" charset="0"/>
            </a:endParaRPr>
          </a:p>
          <a:p>
            <a:endParaRPr lang="tr-TR" sz="2800">
              <a:latin typeface="Times New Roman" panose="02020603050405020304" pitchFamily="18" charset="0"/>
            </a:endParaRPr>
          </a:p>
          <a:p>
            <a:pPr algn="ctr"/>
            <a:r>
              <a:rPr lang="tr-TR"/>
              <a:t>Ege </a:t>
            </a:r>
            <a:r>
              <a:rPr lang="tr-TR" err="1"/>
              <a:t>sarıça</a:t>
            </a:r>
            <a:r>
              <a:rPr lang="tr-TR"/>
              <a:t> &amp; hasan emre kayır</a:t>
            </a:r>
            <a:endParaRPr lang="en-US"/>
          </a:p>
        </p:txBody>
      </p:sp>
    </p:spTree>
    <p:extLst>
      <p:ext uri="{BB962C8B-B14F-4D97-AF65-F5344CB8AC3E}">
        <p14:creationId xmlns:p14="http://schemas.microsoft.com/office/powerpoint/2010/main" val="3651541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775AF3B-5284-4B97-9BB7-55C6FB369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A0F1F7ED-DA39-478F-85DA-317DE08941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 name="Group 12">
              <a:extLst>
                <a:ext uri="{FF2B5EF4-FFF2-40B4-BE49-F238E27FC236}">
                  <a16:creationId xmlns:a16="http://schemas.microsoft.com/office/drawing/2014/main" id="{1DAE5903-52E8-4F25-8473-93EF483776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894835C1-32DE-4571-AD10-28D58CB8CFD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6" name="Freeform 6">
                <a:extLst>
                  <a:ext uri="{FF2B5EF4-FFF2-40B4-BE49-F238E27FC236}">
                    <a16:creationId xmlns:a16="http://schemas.microsoft.com/office/drawing/2014/main" id="{097A5B92-0B48-4251-9764-D34DF88920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7">
                <a:extLst>
                  <a:ext uri="{FF2B5EF4-FFF2-40B4-BE49-F238E27FC236}">
                    <a16:creationId xmlns:a16="http://schemas.microsoft.com/office/drawing/2014/main" id="{E222BF19-57E7-43F3-A2B9-2398BEF966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8">
                <a:extLst>
                  <a:ext uri="{FF2B5EF4-FFF2-40B4-BE49-F238E27FC236}">
                    <a16:creationId xmlns:a16="http://schemas.microsoft.com/office/drawing/2014/main" id="{60C8836E-B7D9-48A9-8FD9-4CC52AF44D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9">
                <a:extLst>
                  <a:ext uri="{FF2B5EF4-FFF2-40B4-BE49-F238E27FC236}">
                    <a16:creationId xmlns:a16="http://schemas.microsoft.com/office/drawing/2014/main" id="{8504740E-456D-4FB9-9520-4317CCFA71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10">
                <a:extLst>
                  <a:ext uri="{FF2B5EF4-FFF2-40B4-BE49-F238E27FC236}">
                    <a16:creationId xmlns:a16="http://schemas.microsoft.com/office/drawing/2014/main" id="{1563A7B4-B1D5-4F93-AFF9-2EB78655F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11">
                <a:extLst>
                  <a:ext uri="{FF2B5EF4-FFF2-40B4-BE49-F238E27FC236}">
                    <a16:creationId xmlns:a16="http://schemas.microsoft.com/office/drawing/2014/main" id="{D139ED24-FA37-4470-8B42-D0D00EDE1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2">
                <a:extLst>
                  <a:ext uri="{FF2B5EF4-FFF2-40B4-BE49-F238E27FC236}">
                    <a16:creationId xmlns:a16="http://schemas.microsoft.com/office/drawing/2014/main" id="{48825AA7-BB26-45C2-93A2-1AD8D9A232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3">
                <a:extLst>
                  <a:ext uri="{FF2B5EF4-FFF2-40B4-BE49-F238E27FC236}">
                    <a16:creationId xmlns:a16="http://schemas.microsoft.com/office/drawing/2014/main" id="{A98D0B91-D4E4-402D-8234-E96987219E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4">
                <a:extLst>
                  <a:ext uri="{FF2B5EF4-FFF2-40B4-BE49-F238E27FC236}">
                    <a16:creationId xmlns:a16="http://schemas.microsoft.com/office/drawing/2014/main" id="{94F1DB97-3769-4DA5-9F45-47132C312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5">
                <a:extLst>
                  <a:ext uri="{FF2B5EF4-FFF2-40B4-BE49-F238E27FC236}">
                    <a16:creationId xmlns:a16="http://schemas.microsoft.com/office/drawing/2014/main" id="{A9BC86E2-B185-4D80-81B5-A8D387E67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Line 16">
                <a:extLst>
                  <a:ext uri="{FF2B5EF4-FFF2-40B4-BE49-F238E27FC236}">
                    <a16:creationId xmlns:a16="http://schemas.microsoft.com/office/drawing/2014/main" id="{FA773F49-8CD0-46DC-B986-F2DB57BD72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 name="Freeform 17">
                <a:extLst>
                  <a:ext uri="{FF2B5EF4-FFF2-40B4-BE49-F238E27FC236}">
                    <a16:creationId xmlns:a16="http://schemas.microsoft.com/office/drawing/2014/main" id="{8C55A009-3401-4888-93C7-4ED51CBC6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8">
                <a:extLst>
                  <a:ext uri="{FF2B5EF4-FFF2-40B4-BE49-F238E27FC236}">
                    <a16:creationId xmlns:a16="http://schemas.microsoft.com/office/drawing/2014/main" id="{10B44829-5BB5-48C5-8492-699971FE7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9">
                <a:extLst>
                  <a:ext uri="{FF2B5EF4-FFF2-40B4-BE49-F238E27FC236}">
                    <a16:creationId xmlns:a16="http://schemas.microsoft.com/office/drawing/2014/main" id="{30C1F9A0-4FA6-4F6F-B2D0-A1BBA41DF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0">
                <a:extLst>
                  <a:ext uri="{FF2B5EF4-FFF2-40B4-BE49-F238E27FC236}">
                    <a16:creationId xmlns:a16="http://schemas.microsoft.com/office/drawing/2014/main" id="{01BF274F-C7B8-44B4-A183-307D8619D2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Rectangle 21">
                <a:extLst>
                  <a:ext uri="{FF2B5EF4-FFF2-40B4-BE49-F238E27FC236}">
                    <a16:creationId xmlns:a16="http://schemas.microsoft.com/office/drawing/2014/main" id="{037E8930-0F22-4558-9432-F18953E32A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2" name="Freeform 22">
                <a:extLst>
                  <a:ext uri="{FF2B5EF4-FFF2-40B4-BE49-F238E27FC236}">
                    <a16:creationId xmlns:a16="http://schemas.microsoft.com/office/drawing/2014/main" id="{9AFC3429-FF29-47FF-A4A8-317A979DB9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3">
                <a:extLst>
                  <a:ext uri="{FF2B5EF4-FFF2-40B4-BE49-F238E27FC236}">
                    <a16:creationId xmlns:a16="http://schemas.microsoft.com/office/drawing/2014/main" id="{91D48543-2C05-4768-80B1-ECA6F8850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24">
                <a:extLst>
                  <a:ext uri="{FF2B5EF4-FFF2-40B4-BE49-F238E27FC236}">
                    <a16:creationId xmlns:a16="http://schemas.microsoft.com/office/drawing/2014/main" id="{3AC527CC-154C-4370-A25B-74AC5B4A63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5">
                <a:extLst>
                  <a:ext uri="{FF2B5EF4-FFF2-40B4-BE49-F238E27FC236}">
                    <a16:creationId xmlns:a16="http://schemas.microsoft.com/office/drawing/2014/main" id="{798B18F5-51C9-4E50-95C5-A850EF5398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6">
                <a:extLst>
                  <a:ext uri="{FF2B5EF4-FFF2-40B4-BE49-F238E27FC236}">
                    <a16:creationId xmlns:a16="http://schemas.microsoft.com/office/drawing/2014/main" id="{15B4CF27-638C-4979-B0FD-6263E130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7">
                <a:extLst>
                  <a:ext uri="{FF2B5EF4-FFF2-40B4-BE49-F238E27FC236}">
                    <a16:creationId xmlns:a16="http://schemas.microsoft.com/office/drawing/2014/main" id="{236C6A22-48A2-4442-B82D-30DB49827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8">
                <a:extLst>
                  <a:ext uri="{FF2B5EF4-FFF2-40B4-BE49-F238E27FC236}">
                    <a16:creationId xmlns:a16="http://schemas.microsoft.com/office/drawing/2014/main" id="{1BB7BCE1-0D99-412E-ABA6-81412638E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9">
                <a:extLst>
                  <a:ext uri="{FF2B5EF4-FFF2-40B4-BE49-F238E27FC236}">
                    <a16:creationId xmlns:a16="http://schemas.microsoft.com/office/drawing/2014/main" id="{C20E57E0-0912-44F2-93DA-75E4D13F3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30">
                <a:extLst>
                  <a:ext uri="{FF2B5EF4-FFF2-40B4-BE49-F238E27FC236}">
                    <a16:creationId xmlns:a16="http://schemas.microsoft.com/office/drawing/2014/main" id="{DF059390-54ED-44F4-983F-92FF36AD9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31">
                <a:extLst>
                  <a:ext uri="{FF2B5EF4-FFF2-40B4-BE49-F238E27FC236}">
                    <a16:creationId xmlns:a16="http://schemas.microsoft.com/office/drawing/2014/main" id="{42D5E9ED-595D-443D-8CDC-D8FCD4021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4" name="Group 13">
              <a:extLst>
                <a:ext uri="{FF2B5EF4-FFF2-40B4-BE49-F238E27FC236}">
                  <a16:creationId xmlns:a16="http://schemas.microsoft.com/office/drawing/2014/main" id="{DB14A457-C54A-4F1E-91FB-0FEE49877D6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5" name="Freeform 32">
                <a:extLst>
                  <a:ext uri="{FF2B5EF4-FFF2-40B4-BE49-F238E27FC236}">
                    <a16:creationId xmlns:a16="http://schemas.microsoft.com/office/drawing/2014/main" id="{791F3E2E-D393-464E-84B4-9B30D071A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33">
                <a:extLst>
                  <a:ext uri="{FF2B5EF4-FFF2-40B4-BE49-F238E27FC236}">
                    <a16:creationId xmlns:a16="http://schemas.microsoft.com/office/drawing/2014/main" id="{EBEEAD6F-6425-4F85-A8A8-4FF19A909B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34">
                <a:extLst>
                  <a:ext uri="{FF2B5EF4-FFF2-40B4-BE49-F238E27FC236}">
                    <a16:creationId xmlns:a16="http://schemas.microsoft.com/office/drawing/2014/main" id="{8AACA44E-9D6C-4708-8D61-D767B6620B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35">
                <a:extLst>
                  <a:ext uri="{FF2B5EF4-FFF2-40B4-BE49-F238E27FC236}">
                    <a16:creationId xmlns:a16="http://schemas.microsoft.com/office/drawing/2014/main" id="{B6E3525F-9937-463E-872C-8EB7C62D1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6">
                <a:extLst>
                  <a:ext uri="{FF2B5EF4-FFF2-40B4-BE49-F238E27FC236}">
                    <a16:creationId xmlns:a16="http://schemas.microsoft.com/office/drawing/2014/main" id="{BE829B0B-C602-40F1-81D1-A55332343D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7">
                <a:extLst>
                  <a:ext uri="{FF2B5EF4-FFF2-40B4-BE49-F238E27FC236}">
                    <a16:creationId xmlns:a16="http://schemas.microsoft.com/office/drawing/2014/main" id="{92660531-24B5-4B97-A4A2-64686E23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8">
                <a:extLst>
                  <a:ext uri="{FF2B5EF4-FFF2-40B4-BE49-F238E27FC236}">
                    <a16:creationId xmlns:a16="http://schemas.microsoft.com/office/drawing/2014/main" id="{6242D0CE-6FFD-4D17-AC26-BD3E481195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9">
                <a:extLst>
                  <a:ext uri="{FF2B5EF4-FFF2-40B4-BE49-F238E27FC236}">
                    <a16:creationId xmlns:a16="http://schemas.microsoft.com/office/drawing/2014/main" id="{61631F37-AF37-4DB9-8D98-A08586C76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40">
                <a:extLst>
                  <a:ext uri="{FF2B5EF4-FFF2-40B4-BE49-F238E27FC236}">
                    <a16:creationId xmlns:a16="http://schemas.microsoft.com/office/drawing/2014/main" id="{2A2597FF-2F22-40BB-A7B3-19C4DFCFFA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Rectangle 41">
                <a:extLst>
                  <a:ext uri="{FF2B5EF4-FFF2-40B4-BE49-F238E27FC236}">
                    <a16:creationId xmlns:a16="http://schemas.microsoft.com/office/drawing/2014/main" id="{DCC8773C-0113-4046-B222-C8F4080AF3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3" name="Picture 2">
            <a:extLst>
              <a:ext uri="{FF2B5EF4-FFF2-40B4-BE49-F238E27FC236}">
                <a16:creationId xmlns:a16="http://schemas.microsoft.com/office/drawing/2014/main" id="{1B17CCE2-CEEF-40CA-8C4D-0DC2DCA78A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Başlık 1">
            <a:extLst>
              <a:ext uri="{FF2B5EF4-FFF2-40B4-BE49-F238E27FC236}">
                <a16:creationId xmlns:a16="http://schemas.microsoft.com/office/drawing/2014/main" id="{61679F1C-0654-4AD8-1885-4C5A8B8AE85D}"/>
              </a:ext>
            </a:extLst>
          </p:cNvPr>
          <p:cNvSpPr>
            <a:spLocks noGrp="1"/>
          </p:cNvSpPr>
          <p:nvPr>
            <p:ph type="title"/>
          </p:nvPr>
        </p:nvSpPr>
        <p:spPr>
          <a:xfrm>
            <a:off x="6569957" y="618518"/>
            <a:ext cx="4747088" cy="1478570"/>
          </a:xfrm>
        </p:spPr>
        <p:txBody>
          <a:bodyPr>
            <a:normAutofit/>
          </a:bodyPr>
          <a:lstStyle/>
          <a:p>
            <a:r>
              <a:rPr lang="tr-TR">
                <a:solidFill>
                  <a:srgbClr val="FFFFFF"/>
                </a:solidFill>
              </a:rPr>
              <a:t>PCA	</a:t>
            </a:r>
            <a:endParaRPr lang="en-US">
              <a:solidFill>
                <a:srgbClr val="FFFFFF"/>
              </a:solidFill>
            </a:endParaRPr>
          </a:p>
        </p:txBody>
      </p:sp>
      <p:sp useBgFill="1">
        <p:nvSpPr>
          <p:cNvPr id="55" name="Round Diagonal Corner Rectangle 9">
            <a:extLst>
              <a:ext uri="{FF2B5EF4-FFF2-40B4-BE49-F238E27FC236}">
                <a16:creationId xmlns:a16="http://schemas.microsoft.com/office/drawing/2014/main" id="{66D4F5BA-1D71-49B2-8A7F-6B4EB94D7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descr="metin, diyagram, ekran görüntüsü, yazı tipi içeren bir resim&#10;&#10;Açıklama otomatik olarak oluşturuldu">
            <a:extLst>
              <a:ext uri="{FF2B5EF4-FFF2-40B4-BE49-F238E27FC236}">
                <a16:creationId xmlns:a16="http://schemas.microsoft.com/office/drawing/2014/main" id="{B54B2D30-7B36-8EBE-D67B-BA16F790B4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988" y="2254752"/>
            <a:ext cx="4635583" cy="2352558"/>
          </a:xfrm>
          <a:prstGeom prst="rect">
            <a:avLst/>
          </a:prstGeom>
        </p:spPr>
      </p:pic>
      <p:sp>
        <p:nvSpPr>
          <p:cNvPr id="3" name="İçerik Yer Tutucusu 2">
            <a:extLst>
              <a:ext uri="{FF2B5EF4-FFF2-40B4-BE49-F238E27FC236}">
                <a16:creationId xmlns:a16="http://schemas.microsoft.com/office/drawing/2014/main" id="{CEBF38FB-85DE-77B9-0427-90B99C7F8D30}"/>
              </a:ext>
            </a:extLst>
          </p:cNvPr>
          <p:cNvSpPr>
            <a:spLocks noGrp="1"/>
          </p:cNvSpPr>
          <p:nvPr>
            <p:ph idx="1"/>
          </p:nvPr>
        </p:nvSpPr>
        <p:spPr>
          <a:xfrm>
            <a:off x="6569957" y="2249487"/>
            <a:ext cx="4747087" cy="3541714"/>
          </a:xfrm>
        </p:spPr>
        <p:txBody>
          <a:bodyPr>
            <a:normAutofit/>
          </a:bodyPr>
          <a:lstStyle/>
          <a:p>
            <a:r>
              <a:rPr lang="tr-TR">
                <a:solidFill>
                  <a:srgbClr val="FFFFFF"/>
                </a:solidFill>
              </a:rPr>
              <a:t>From 2448x20736 size to 2448x100 size using principal components and varience</a:t>
            </a:r>
            <a:endParaRPr lang="en-US">
              <a:solidFill>
                <a:srgbClr val="FFFFFF"/>
              </a:solidFill>
            </a:endParaRPr>
          </a:p>
        </p:txBody>
      </p:sp>
    </p:spTree>
    <p:extLst>
      <p:ext uri="{BB962C8B-B14F-4D97-AF65-F5344CB8AC3E}">
        <p14:creationId xmlns:p14="http://schemas.microsoft.com/office/powerpoint/2010/main" val="92522293"/>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4" name="Round Diagonal Corner Rectangle 9">
            <a:extLst>
              <a:ext uri="{FF2B5EF4-FFF2-40B4-BE49-F238E27FC236}">
                <a16:creationId xmlns:a16="http://schemas.microsoft.com/office/drawing/2014/main" id="{A3D1FEF8-5149-4AC1-8D77-B256637FB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Resim 9">
            <a:extLst>
              <a:ext uri="{FF2B5EF4-FFF2-40B4-BE49-F238E27FC236}">
                <a16:creationId xmlns:a16="http://schemas.microsoft.com/office/drawing/2014/main" id="{25A63C06-A1E9-3E11-E95B-CA3B558CD2F6}"/>
              </a:ext>
            </a:extLst>
          </p:cNvPr>
          <p:cNvPicPr>
            <a:picLocks noChangeAspect="1"/>
          </p:cNvPicPr>
          <p:nvPr/>
        </p:nvPicPr>
        <p:blipFill>
          <a:blip r:embed="rId3"/>
          <a:stretch>
            <a:fillRect/>
          </a:stretch>
        </p:blipFill>
        <p:spPr>
          <a:xfrm>
            <a:off x="1118987" y="3679885"/>
            <a:ext cx="4635583" cy="1437030"/>
          </a:xfrm>
          <a:prstGeom prst="rect">
            <a:avLst/>
          </a:prstGeom>
        </p:spPr>
      </p:pic>
      <p:pic>
        <p:nvPicPr>
          <p:cNvPr id="12" name="Resim 11">
            <a:extLst>
              <a:ext uri="{FF2B5EF4-FFF2-40B4-BE49-F238E27FC236}">
                <a16:creationId xmlns:a16="http://schemas.microsoft.com/office/drawing/2014/main" id="{22F908EB-EF5D-50A8-564C-34CD47C85806}"/>
              </a:ext>
            </a:extLst>
          </p:cNvPr>
          <p:cNvPicPr>
            <a:picLocks noChangeAspect="1"/>
          </p:cNvPicPr>
          <p:nvPr/>
        </p:nvPicPr>
        <p:blipFill>
          <a:blip r:embed="rId4"/>
          <a:stretch>
            <a:fillRect/>
          </a:stretch>
        </p:blipFill>
        <p:spPr>
          <a:xfrm>
            <a:off x="1118987" y="1433210"/>
            <a:ext cx="4635583" cy="1321140"/>
          </a:xfrm>
          <a:prstGeom prst="rect">
            <a:avLst/>
          </a:prstGeom>
        </p:spPr>
      </p:pic>
      <p:sp>
        <p:nvSpPr>
          <p:cNvPr id="9" name="Content Placeholder 8">
            <a:extLst>
              <a:ext uri="{FF2B5EF4-FFF2-40B4-BE49-F238E27FC236}">
                <a16:creationId xmlns:a16="http://schemas.microsoft.com/office/drawing/2014/main" id="{E21FC7A7-315C-70E0-2023-E78DA7EDDD31}"/>
              </a:ext>
            </a:extLst>
          </p:cNvPr>
          <p:cNvSpPr>
            <a:spLocks noGrp="1"/>
          </p:cNvSpPr>
          <p:nvPr>
            <p:ph idx="1"/>
          </p:nvPr>
        </p:nvSpPr>
        <p:spPr>
          <a:xfrm>
            <a:off x="6560230" y="1912693"/>
            <a:ext cx="4747087" cy="3534384"/>
          </a:xfrm>
        </p:spPr>
        <p:txBody>
          <a:bodyPr>
            <a:normAutofit/>
          </a:bodyPr>
          <a:lstStyle/>
          <a:p>
            <a:r>
              <a:rPr lang="tr-TR"/>
              <a:t>Mean absolute error without PCA:5.77</a:t>
            </a:r>
          </a:p>
          <a:p>
            <a:r>
              <a:rPr lang="tr-TR"/>
              <a:t>Working time: 101s</a:t>
            </a:r>
          </a:p>
          <a:p>
            <a:r>
              <a:rPr lang="tr-TR"/>
              <a:t>Mean absolute error with PCA: 5.85</a:t>
            </a:r>
          </a:p>
          <a:p>
            <a:r>
              <a:rPr lang="tr-TR"/>
              <a:t>Working time: 22.7s</a:t>
            </a:r>
          </a:p>
          <a:p>
            <a:endParaRPr lang="en-US"/>
          </a:p>
        </p:txBody>
      </p:sp>
    </p:spTree>
    <p:extLst>
      <p:ext uri="{BB962C8B-B14F-4D97-AF65-F5344CB8AC3E}">
        <p14:creationId xmlns:p14="http://schemas.microsoft.com/office/powerpoint/2010/main" val="3519664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B4BFCC2-839F-123B-875F-101A476F16EC}"/>
              </a:ext>
            </a:extLst>
          </p:cNvPr>
          <p:cNvSpPr>
            <a:spLocks noGrp="1"/>
          </p:cNvSpPr>
          <p:nvPr>
            <p:ph type="title"/>
          </p:nvPr>
        </p:nvSpPr>
        <p:spPr>
          <a:xfrm>
            <a:off x="1141413" y="618518"/>
            <a:ext cx="9905998" cy="1478570"/>
          </a:xfrm>
        </p:spPr>
        <p:txBody>
          <a:bodyPr>
            <a:normAutofit/>
          </a:bodyPr>
          <a:lstStyle/>
          <a:p>
            <a:pPr algn="ctr"/>
            <a:r>
              <a:rPr lang="tr-TR"/>
              <a:t>GENDER ESTIMATION</a:t>
            </a:r>
            <a:endParaRPr lang="en-US"/>
          </a:p>
        </p:txBody>
      </p:sp>
      <p:sp>
        <p:nvSpPr>
          <p:cNvPr id="3" name="İçerik Yer Tutucusu 2">
            <a:extLst>
              <a:ext uri="{FF2B5EF4-FFF2-40B4-BE49-F238E27FC236}">
                <a16:creationId xmlns:a16="http://schemas.microsoft.com/office/drawing/2014/main" id="{25525EA3-F1F0-EAAD-C116-B93A7DD3E4FC}"/>
              </a:ext>
            </a:extLst>
          </p:cNvPr>
          <p:cNvSpPr>
            <a:spLocks noGrp="1"/>
          </p:cNvSpPr>
          <p:nvPr>
            <p:ph idx="1"/>
          </p:nvPr>
        </p:nvSpPr>
        <p:spPr>
          <a:xfrm>
            <a:off x="1141412" y="2249487"/>
            <a:ext cx="4844521" cy="3541714"/>
          </a:xfrm>
        </p:spPr>
        <p:txBody>
          <a:bodyPr anchor="ctr">
            <a:normAutofit/>
          </a:bodyPr>
          <a:lstStyle/>
          <a:p>
            <a:r>
              <a:rPr lang="tr-TR"/>
              <a:t>For gender estimation, Support Vector Machines (SVM) algorithm is used and algorithm is trained by the HOG of images.</a:t>
            </a:r>
          </a:p>
          <a:p>
            <a:endParaRPr lang="en-US"/>
          </a:p>
        </p:txBody>
      </p:sp>
      <p:pic>
        <p:nvPicPr>
          <p:cNvPr id="5" name="Resim 4" descr="metin, at, ekran görüntüsü içeren bir resim&#10;&#10;Açıklama otomatik olarak oluşturuldu">
            <a:extLst>
              <a:ext uri="{FF2B5EF4-FFF2-40B4-BE49-F238E27FC236}">
                <a16:creationId xmlns:a16="http://schemas.microsoft.com/office/drawing/2014/main" id="{3FBEA430-F3DA-BA61-11F3-85B6ABEAD2A5}"/>
              </a:ext>
            </a:extLst>
          </p:cNvPr>
          <p:cNvPicPr>
            <a:picLocks noChangeAspect="1"/>
          </p:cNvPicPr>
          <p:nvPr/>
        </p:nvPicPr>
        <p:blipFill rotWithShape="1">
          <a:blip r:embed="rId3">
            <a:extLst>
              <a:ext uri="{28A0092B-C50C-407E-A947-70E740481C1C}">
                <a14:useLocalDpi xmlns:a14="http://schemas.microsoft.com/office/drawing/2010/main" val="0"/>
              </a:ext>
            </a:extLst>
          </a:blip>
          <a:srcRect t="6439" r="3" b="6264"/>
          <a:stretch/>
        </p:blipFill>
        <p:spPr>
          <a:xfrm>
            <a:off x="6392335" y="2497720"/>
            <a:ext cx="4655075" cy="3047892"/>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7878336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E115BB1-15E3-F8EA-889B-BB64BBE2B573}"/>
              </a:ext>
            </a:extLst>
          </p:cNvPr>
          <p:cNvSpPr>
            <a:spLocks noGrp="1"/>
          </p:cNvSpPr>
          <p:nvPr>
            <p:ph type="title"/>
          </p:nvPr>
        </p:nvSpPr>
        <p:spPr/>
        <p:txBody>
          <a:bodyPr/>
          <a:lstStyle/>
          <a:p>
            <a:r>
              <a:rPr lang="tr-TR" dirty="0"/>
              <a:t>GENDER ESTIMATION</a:t>
            </a:r>
            <a:endParaRPr lang="en-US" dirty="0"/>
          </a:p>
        </p:txBody>
      </p:sp>
      <p:sp>
        <p:nvSpPr>
          <p:cNvPr id="3" name="İçerik Yer Tutucusu 2">
            <a:extLst>
              <a:ext uri="{FF2B5EF4-FFF2-40B4-BE49-F238E27FC236}">
                <a16:creationId xmlns:a16="http://schemas.microsoft.com/office/drawing/2014/main" id="{5105BAE1-27D2-2532-0623-D27D3521DAC4}"/>
              </a:ext>
            </a:extLst>
          </p:cNvPr>
          <p:cNvSpPr>
            <a:spLocks noGrp="1"/>
          </p:cNvSpPr>
          <p:nvPr>
            <p:ph idx="1"/>
          </p:nvPr>
        </p:nvSpPr>
        <p:spPr/>
        <p:txBody>
          <a:bodyPr>
            <a:normAutofit fontScale="85000" lnSpcReduction="20000"/>
          </a:bodyPr>
          <a:lstStyle/>
          <a:p>
            <a:r>
              <a:rPr lang="en-US" sz="4400" dirty="0"/>
              <a:t>Support Vector Machine (SVM) is a learning algorithm used for classification and regression tasks. It </a:t>
            </a:r>
            <a:r>
              <a:rPr lang="tr-TR" sz="4400" dirty="0"/>
              <a:t>is </a:t>
            </a:r>
            <a:r>
              <a:rPr lang="en-US" sz="4400" dirty="0"/>
              <a:t>suitable </a:t>
            </a:r>
            <a:r>
              <a:rPr lang="en-US" sz="4400"/>
              <a:t>for </a:t>
            </a:r>
            <a:r>
              <a:rPr lang="tr-TR" sz="4400"/>
              <a:t>gender</a:t>
            </a:r>
            <a:r>
              <a:rPr lang="en-US" sz="4400"/>
              <a:t> </a:t>
            </a:r>
            <a:r>
              <a:rPr lang="en-US" sz="4400" dirty="0"/>
              <a:t>estimation because it works well with a smaller dataset, and can model complex decision boundaries using kernel functions.</a:t>
            </a:r>
          </a:p>
        </p:txBody>
      </p:sp>
    </p:spTree>
    <p:extLst>
      <p:ext uri="{BB962C8B-B14F-4D97-AF65-F5344CB8AC3E}">
        <p14:creationId xmlns:p14="http://schemas.microsoft.com/office/powerpoint/2010/main" val="4045923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775AF3B-5284-4B97-9BB7-55C6FB369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A0F1F7ED-DA39-478F-85DA-317DE08941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 name="Group 12">
              <a:extLst>
                <a:ext uri="{FF2B5EF4-FFF2-40B4-BE49-F238E27FC236}">
                  <a16:creationId xmlns:a16="http://schemas.microsoft.com/office/drawing/2014/main" id="{1DAE5903-52E8-4F25-8473-93EF483776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894835C1-32DE-4571-AD10-28D58CB8CFD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6" name="Freeform 6">
                <a:extLst>
                  <a:ext uri="{FF2B5EF4-FFF2-40B4-BE49-F238E27FC236}">
                    <a16:creationId xmlns:a16="http://schemas.microsoft.com/office/drawing/2014/main" id="{097A5B92-0B48-4251-9764-D34DF88920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7">
                <a:extLst>
                  <a:ext uri="{FF2B5EF4-FFF2-40B4-BE49-F238E27FC236}">
                    <a16:creationId xmlns:a16="http://schemas.microsoft.com/office/drawing/2014/main" id="{E222BF19-57E7-43F3-A2B9-2398BEF966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8">
                <a:extLst>
                  <a:ext uri="{FF2B5EF4-FFF2-40B4-BE49-F238E27FC236}">
                    <a16:creationId xmlns:a16="http://schemas.microsoft.com/office/drawing/2014/main" id="{60C8836E-B7D9-48A9-8FD9-4CC52AF44D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9">
                <a:extLst>
                  <a:ext uri="{FF2B5EF4-FFF2-40B4-BE49-F238E27FC236}">
                    <a16:creationId xmlns:a16="http://schemas.microsoft.com/office/drawing/2014/main" id="{8504740E-456D-4FB9-9520-4317CCFA71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0">
                <a:extLst>
                  <a:ext uri="{FF2B5EF4-FFF2-40B4-BE49-F238E27FC236}">
                    <a16:creationId xmlns:a16="http://schemas.microsoft.com/office/drawing/2014/main" id="{1563A7B4-B1D5-4F93-AFF9-2EB78655F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1">
                <a:extLst>
                  <a:ext uri="{FF2B5EF4-FFF2-40B4-BE49-F238E27FC236}">
                    <a16:creationId xmlns:a16="http://schemas.microsoft.com/office/drawing/2014/main" id="{D139ED24-FA37-4470-8B42-D0D00EDE1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2">
                <a:extLst>
                  <a:ext uri="{FF2B5EF4-FFF2-40B4-BE49-F238E27FC236}">
                    <a16:creationId xmlns:a16="http://schemas.microsoft.com/office/drawing/2014/main" id="{48825AA7-BB26-45C2-93A2-1AD8D9A232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3">
                <a:extLst>
                  <a:ext uri="{FF2B5EF4-FFF2-40B4-BE49-F238E27FC236}">
                    <a16:creationId xmlns:a16="http://schemas.microsoft.com/office/drawing/2014/main" id="{A98D0B91-D4E4-402D-8234-E96987219E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4">
                <a:extLst>
                  <a:ext uri="{FF2B5EF4-FFF2-40B4-BE49-F238E27FC236}">
                    <a16:creationId xmlns:a16="http://schemas.microsoft.com/office/drawing/2014/main" id="{94F1DB97-3769-4DA5-9F45-47132C312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15">
                <a:extLst>
                  <a:ext uri="{FF2B5EF4-FFF2-40B4-BE49-F238E27FC236}">
                    <a16:creationId xmlns:a16="http://schemas.microsoft.com/office/drawing/2014/main" id="{A9BC86E2-B185-4D80-81B5-A8D387E67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Line 16">
                <a:extLst>
                  <a:ext uri="{FF2B5EF4-FFF2-40B4-BE49-F238E27FC236}">
                    <a16:creationId xmlns:a16="http://schemas.microsoft.com/office/drawing/2014/main" id="{FA773F49-8CD0-46DC-B986-F2DB57BD72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 name="Freeform 17">
                <a:extLst>
                  <a:ext uri="{FF2B5EF4-FFF2-40B4-BE49-F238E27FC236}">
                    <a16:creationId xmlns:a16="http://schemas.microsoft.com/office/drawing/2014/main" id="{8C55A009-3401-4888-93C7-4ED51CBC6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8">
                <a:extLst>
                  <a:ext uri="{FF2B5EF4-FFF2-40B4-BE49-F238E27FC236}">
                    <a16:creationId xmlns:a16="http://schemas.microsoft.com/office/drawing/2014/main" id="{10B44829-5BB5-48C5-8492-699971FE7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19">
                <a:extLst>
                  <a:ext uri="{FF2B5EF4-FFF2-40B4-BE49-F238E27FC236}">
                    <a16:creationId xmlns:a16="http://schemas.microsoft.com/office/drawing/2014/main" id="{30C1F9A0-4FA6-4F6F-B2D0-A1BBA41DF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0">
                <a:extLst>
                  <a:ext uri="{FF2B5EF4-FFF2-40B4-BE49-F238E27FC236}">
                    <a16:creationId xmlns:a16="http://schemas.microsoft.com/office/drawing/2014/main" id="{01BF274F-C7B8-44B4-A183-307D8619D2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Rectangle 21">
                <a:extLst>
                  <a:ext uri="{FF2B5EF4-FFF2-40B4-BE49-F238E27FC236}">
                    <a16:creationId xmlns:a16="http://schemas.microsoft.com/office/drawing/2014/main" id="{037E8930-0F22-4558-9432-F18953E32A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2" name="Freeform 22">
                <a:extLst>
                  <a:ext uri="{FF2B5EF4-FFF2-40B4-BE49-F238E27FC236}">
                    <a16:creationId xmlns:a16="http://schemas.microsoft.com/office/drawing/2014/main" id="{9AFC3429-FF29-47FF-A4A8-317A979DB9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3">
                <a:extLst>
                  <a:ext uri="{FF2B5EF4-FFF2-40B4-BE49-F238E27FC236}">
                    <a16:creationId xmlns:a16="http://schemas.microsoft.com/office/drawing/2014/main" id="{91D48543-2C05-4768-80B1-ECA6F8850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4">
                <a:extLst>
                  <a:ext uri="{FF2B5EF4-FFF2-40B4-BE49-F238E27FC236}">
                    <a16:creationId xmlns:a16="http://schemas.microsoft.com/office/drawing/2014/main" id="{3AC527CC-154C-4370-A25B-74AC5B4A63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5">
                <a:extLst>
                  <a:ext uri="{FF2B5EF4-FFF2-40B4-BE49-F238E27FC236}">
                    <a16:creationId xmlns:a16="http://schemas.microsoft.com/office/drawing/2014/main" id="{798B18F5-51C9-4E50-95C5-A850EF5398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6">
                <a:extLst>
                  <a:ext uri="{FF2B5EF4-FFF2-40B4-BE49-F238E27FC236}">
                    <a16:creationId xmlns:a16="http://schemas.microsoft.com/office/drawing/2014/main" id="{15B4CF27-638C-4979-B0FD-6263E130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7">
                <a:extLst>
                  <a:ext uri="{FF2B5EF4-FFF2-40B4-BE49-F238E27FC236}">
                    <a16:creationId xmlns:a16="http://schemas.microsoft.com/office/drawing/2014/main" id="{236C6A22-48A2-4442-B82D-30DB49827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8">
                <a:extLst>
                  <a:ext uri="{FF2B5EF4-FFF2-40B4-BE49-F238E27FC236}">
                    <a16:creationId xmlns:a16="http://schemas.microsoft.com/office/drawing/2014/main" id="{1BB7BCE1-0D99-412E-ABA6-81412638E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29">
                <a:extLst>
                  <a:ext uri="{FF2B5EF4-FFF2-40B4-BE49-F238E27FC236}">
                    <a16:creationId xmlns:a16="http://schemas.microsoft.com/office/drawing/2014/main" id="{C20E57E0-0912-44F2-93DA-75E4D13F3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0">
                <a:extLst>
                  <a:ext uri="{FF2B5EF4-FFF2-40B4-BE49-F238E27FC236}">
                    <a16:creationId xmlns:a16="http://schemas.microsoft.com/office/drawing/2014/main" id="{DF059390-54ED-44F4-983F-92FF36AD9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31">
                <a:extLst>
                  <a:ext uri="{FF2B5EF4-FFF2-40B4-BE49-F238E27FC236}">
                    <a16:creationId xmlns:a16="http://schemas.microsoft.com/office/drawing/2014/main" id="{42D5E9ED-595D-443D-8CDC-D8FCD4021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4" name="Group 13">
              <a:extLst>
                <a:ext uri="{FF2B5EF4-FFF2-40B4-BE49-F238E27FC236}">
                  <a16:creationId xmlns:a16="http://schemas.microsoft.com/office/drawing/2014/main" id="{DB14A457-C54A-4F1E-91FB-0FEE49877D6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5" name="Freeform 32">
                <a:extLst>
                  <a:ext uri="{FF2B5EF4-FFF2-40B4-BE49-F238E27FC236}">
                    <a16:creationId xmlns:a16="http://schemas.microsoft.com/office/drawing/2014/main" id="{791F3E2E-D393-464E-84B4-9B30D071A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33">
                <a:extLst>
                  <a:ext uri="{FF2B5EF4-FFF2-40B4-BE49-F238E27FC236}">
                    <a16:creationId xmlns:a16="http://schemas.microsoft.com/office/drawing/2014/main" id="{EBEEAD6F-6425-4F85-A8A8-4FF19A909B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34">
                <a:extLst>
                  <a:ext uri="{FF2B5EF4-FFF2-40B4-BE49-F238E27FC236}">
                    <a16:creationId xmlns:a16="http://schemas.microsoft.com/office/drawing/2014/main" id="{8AACA44E-9D6C-4708-8D61-D767B6620B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35">
                <a:extLst>
                  <a:ext uri="{FF2B5EF4-FFF2-40B4-BE49-F238E27FC236}">
                    <a16:creationId xmlns:a16="http://schemas.microsoft.com/office/drawing/2014/main" id="{B6E3525F-9937-463E-872C-8EB7C62D1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36">
                <a:extLst>
                  <a:ext uri="{FF2B5EF4-FFF2-40B4-BE49-F238E27FC236}">
                    <a16:creationId xmlns:a16="http://schemas.microsoft.com/office/drawing/2014/main" id="{BE829B0B-C602-40F1-81D1-A55332343D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37">
                <a:extLst>
                  <a:ext uri="{FF2B5EF4-FFF2-40B4-BE49-F238E27FC236}">
                    <a16:creationId xmlns:a16="http://schemas.microsoft.com/office/drawing/2014/main" id="{92660531-24B5-4B97-A4A2-64686E23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38">
                <a:extLst>
                  <a:ext uri="{FF2B5EF4-FFF2-40B4-BE49-F238E27FC236}">
                    <a16:creationId xmlns:a16="http://schemas.microsoft.com/office/drawing/2014/main" id="{6242D0CE-6FFD-4D17-AC26-BD3E481195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39">
                <a:extLst>
                  <a:ext uri="{FF2B5EF4-FFF2-40B4-BE49-F238E27FC236}">
                    <a16:creationId xmlns:a16="http://schemas.microsoft.com/office/drawing/2014/main" id="{61631F37-AF37-4DB9-8D98-A08586C76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40">
                <a:extLst>
                  <a:ext uri="{FF2B5EF4-FFF2-40B4-BE49-F238E27FC236}">
                    <a16:creationId xmlns:a16="http://schemas.microsoft.com/office/drawing/2014/main" id="{2A2597FF-2F22-40BB-A7B3-19C4DFCFFA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Rectangle 41">
                <a:extLst>
                  <a:ext uri="{FF2B5EF4-FFF2-40B4-BE49-F238E27FC236}">
                    <a16:creationId xmlns:a16="http://schemas.microsoft.com/office/drawing/2014/main" id="{DCC8773C-0113-4046-B222-C8F4080AF3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53" name="Picture 2">
            <a:extLst>
              <a:ext uri="{FF2B5EF4-FFF2-40B4-BE49-F238E27FC236}">
                <a16:creationId xmlns:a16="http://schemas.microsoft.com/office/drawing/2014/main" id="{1B17CCE2-CEEF-40CA-8C4D-0DC2DCA78A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Başlık 1">
            <a:extLst>
              <a:ext uri="{FF2B5EF4-FFF2-40B4-BE49-F238E27FC236}">
                <a16:creationId xmlns:a16="http://schemas.microsoft.com/office/drawing/2014/main" id="{A9DC1074-A211-A051-5DD3-10EE3546EAEC}"/>
              </a:ext>
            </a:extLst>
          </p:cNvPr>
          <p:cNvSpPr>
            <a:spLocks noGrp="1"/>
          </p:cNvSpPr>
          <p:nvPr>
            <p:ph type="title"/>
          </p:nvPr>
        </p:nvSpPr>
        <p:spPr>
          <a:xfrm>
            <a:off x="6569957" y="618518"/>
            <a:ext cx="4747088" cy="1478570"/>
          </a:xfrm>
        </p:spPr>
        <p:txBody>
          <a:bodyPr>
            <a:normAutofit/>
          </a:bodyPr>
          <a:lstStyle/>
          <a:p>
            <a:r>
              <a:rPr lang="tr-TR">
                <a:solidFill>
                  <a:srgbClr val="FFFFFF"/>
                </a:solidFill>
              </a:rPr>
              <a:t>AGE ESTIMATION</a:t>
            </a:r>
            <a:endParaRPr lang="en-US">
              <a:solidFill>
                <a:srgbClr val="FFFFFF"/>
              </a:solidFill>
            </a:endParaRPr>
          </a:p>
        </p:txBody>
      </p:sp>
      <p:sp useBgFill="1">
        <p:nvSpPr>
          <p:cNvPr id="55" name="Round Diagonal Corner Rectangle 9">
            <a:extLst>
              <a:ext uri="{FF2B5EF4-FFF2-40B4-BE49-F238E27FC236}">
                <a16:creationId xmlns:a16="http://schemas.microsoft.com/office/drawing/2014/main" id="{66D4F5BA-1D71-49B2-8A7F-6B4EB94D7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fik 4">
            <a:extLst>
              <a:ext uri="{FF2B5EF4-FFF2-40B4-BE49-F238E27FC236}">
                <a16:creationId xmlns:a16="http://schemas.microsoft.com/office/drawing/2014/main" id="{FF70FB3D-BDF9-D239-D178-CBD1678097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18988" y="1658769"/>
            <a:ext cx="4635583" cy="3544525"/>
          </a:xfrm>
          <a:prstGeom prst="rect">
            <a:avLst/>
          </a:prstGeom>
        </p:spPr>
      </p:pic>
      <p:sp>
        <p:nvSpPr>
          <p:cNvPr id="3" name="İçerik Yer Tutucusu 2">
            <a:extLst>
              <a:ext uri="{FF2B5EF4-FFF2-40B4-BE49-F238E27FC236}">
                <a16:creationId xmlns:a16="http://schemas.microsoft.com/office/drawing/2014/main" id="{8EF81382-8F50-13A0-E681-9A5F8FB4950A}"/>
              </a:ext>
            </a:extLst>
          </p:cNvPr>
          <p:cNvSpPr>
            <a:spLocks noGrp="1"/>
          </p:cNvSpPr>
          <p:nvPr>
            <p:ph idx="1"/>
          </p:nvPr>
        </p:nvSpPr>
        <p:spPr>
          <a:xfrm>
            <a:off x="6569957" y="2249487"/>
            <a:ext cx="4747087" cy="3541714"/>
          </a:xfrm>
        </p:spPr>
        <p:txBody>
          <a:bodyPr>
            <a:normAutofit/>
          </a:bodyPr>
          <a:lstStyle/>
          <a:p>
            <a:r>
              <a:rPr lang="en-US">
                <a:solidFill>
                  <a:srgbClr val="FFFFFF"/>
                </a:solidFill>
              </a:rPr>
              <a:t>Random Forest is a</a:t>
            </a:r>
            <a:r>
              <a:rPr lang="tr-TR">
                <a:solidFill>
                  <a:srgbClr val="FFFFFF"/>
                </a:solidFill>
              </a:rPr>
              <a:t> </a:t>
            </a:r>
            <a:r>
              <a:rPr lang="en-US">
                <a:solidFill>
                  <a:srgbClr val="FFFFFF"/>
                </a:solidFill>
              </a:rPr>
              <a:t>learning method that combines multiple decision trees to make more accurate predictions. It can handle non-linear relationships, estimate feature importance, and be parallelized for faster training</a:t>
            </a:r>
            <a:r>
              <a:rPr lang="tr-TR">
                <a:solidFill>
                  <a:srgbClr val="FFFFFF"/>
                </a:solidFill>
              </a:rPr>
              <a:t>.</a:t>
            </a:r>
            <a:endParaRPr lang="en-US">
              <a:solidFill>
                <a:srgbClr val="FFFFFF"/>
              </a:solidFill>
            </a:endParaRPr>
          </a:p>
        </p:txBody>
      </p:sp>
    </p:spTree>
    <p:extLst>
      <p:ext uri="{BB962C8B-B14F-4D97-AF65-F5344CB8AC3E}">
        <p14:creationId xmlns:p14="http://schemas.microsoft.com/office/powerpoint/2010/main" val="3550306897"/>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6660C7B-3601-99CC-AF33-4809A8125F25}"/>
              </a:ext>
            </a:extLst>
          </p:cNvPr>
          <p:cNvSpPr>
            <a:spLocks noGrp="1"/>
          </p:cNvSpPr>
          <p:nvPr>
            <p:ph type="title"/>
          </p:nvPr>
        </p:nvSpPr>
        <p:spPr>
          <a:xfrm>
            <a:off x="6569957" y="618518"/>
            <a:ext cx="4747088" cy="1478570"/>
          </a:xfrm>
        </p:spPr>
        <p:txBody>
          <a:bodyPr>
            <a:normAutofit/>
          </a:bodyPr>
          <a:lstStyle/>
          <a:p>
            <a:r>
              <a:rPr lang="tr-TR"/>
              <a:t>AGE ESTIMATION RESULTS</a:t>
            </a:r>
            <a:endParaRPr lang="en-US"/>
          </a:p>
        </p:txBody>
      </p:sp>
      <p:sp>
        <p:nvSpPr>
          <p:cNvPr id="17" name="Round Diagonal Corner Rectangle 9">
            <a:extLst>
              <a:ext uri="{FF2B5EF4-FFF2-40B4-BE49-F238E27FC236}">
                <a16:creationId xmlns:a16="http://schemas.microsoft.com/office/drawing/2014/main" id="{A3D1FEF8-5149-4AC1-8D77-B256637FB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descr="metin, ekran görüntüsü içeren bir resim&#10;&#10;Açıklama otomatik olarak oluşturuldu">
            <a:extLst>
              <a:ext uri="{FF2B5EF4-FFF2-40B4-BE49-F238E27FC236}">
                <a16:creationId xmlns:a16="http://schemas.microsoft.com/office/drawing/2014/main" id="{7F2EB082-BFBC-E28A-C8FE-FEA21E3D01EA}"/>
              </a:ext>
            </a:extLst>
          </p:cNvPr>
          <p:cNvPicPr>
            <a:picLocks noChangeAspect="1"/>
          </p:cNvPicPr>
          <p:nvPr/>
        </p:nvPicPr>
        <p:blipFill>
          <a:blip r:embed="rId3"/>
          <a:stretch>
            <a:fillRect/>
          </a:stretch>
        </p:blipFill>
        <p:spPr>
          <a:xfrm>
            <a:off x="1118988" y="1541014"/>
            <a:ext cx="4635583" cy="1413853"/>
          </a:xfrm>
          <a:prstGeom prst="rect">
            <a:avLst/>
          </a:prstGeom>
        </p:spPr>
      </p:pic>
      <p:pic>
        <p:nvPicPr>
          <p:cNvPr id="7" name="Resim 6" descr="metin, ekran görüntüsü, yazılım, çizgi içeren bir resim&#10;&#10;Açıklama otomatik olarak oluşturuldu">
            <a:extLst>
              <a:ext uri="{FF2B5EF4-FFF2-40B4-BE49-F238E27FC236}">
                <a16:creationId xmlns:a16="http://schemas.microsoft.com/office/drawing/2014/main" id="{0705758B-3B5A-777B-59EC-2D474648523C}"/>
              </a:ext>
            </a:extLst>
          </p:cNvPr>
          <p:cNvPicPr>
            <a:picLocks noChangeAspect="1"/>
          </p:cNvPicPr>
          <p:nvPr/>
        </p:nvPicPr>
        <p:blipFill>
          <a:blip r:embed="rId4"/>
          <a:stretch>
            <a:fillRect/>
          </a:stretch>
        </p:blipFill>
        <p:spPr>
          <a:xfrm>
            <a:off x="1118988" y="3953552"/>
            <a:ext cx="4635583" cy="1321140"/>
          </a:xfrm>
          <a:prstGeom prst="rect">
            <a:avLst/>
          </a:prstGeom>
        </p:spPr>
      </p:pic>
      <p:sp>
        <p:nvSpPr>
          <p:cNvPr id="3" name="İçerik Yer Tutucusu 2">
            <a:extLst>
              <a:ext uri="{FF2B5EF4-FFF2-40B4-BE49-F238E27FC236}">
                <a16:creationId xmlns:a16="http://schemas.microsoft.com/office/drawing/2014/main" id="{4FA647C7-172A-1398-41F9-C3DB63B45912}"/>
              </a:ext>
            </a:extLst>
          </p:cNvPr>
          <p:cNvSpPr>
            <a:spLocks noGrp="1"/>
          </p:cNvSpPr>
          <p:nvPr>
            <p:ph idx="1"/>
          </p:nvPr>
        </p:nvSpPr>
        <p:spPr>
          <a:xfrm>
            <a:off x="6569957" y="2249487"/>
            <a:ext cx="4747087" cy="3541714"/>
          </a:xfrm>
        </p:spPr>
        <p:txBody>
          <a:bodyPr>
            <a:normAutofit/>
          </a:bodyPr>
          <a:lstStyle/>
          <a:p>
            <a:r>
              <a:rPr lang="tr-TR"/>
              <a:t>Mean absolute error: 3.13</a:t>
            </a:r>
          </a:p>
          <a:p>
            <a:r>
              <a:rPr lang="tr-TR"/>
              <a:t>Working time: 4.2s</a:t>
            </a:r>
          </a:p>
          <a:p>
            <a:r>
              <a:rPr lang="tr-TR"/>
              <a:t>Mean absolute error: 3.21</a:t>
            </a:r>
          </a:p>
          <a:p>
            <a:r>
              <a:rPr lang="tr-TR"/>
              <a:t>Working time: 39.1s</a:t>
            </a:r>
          </a:p>
          <a:p>
            <a:pPr marL="0" indent="0" algn="r">
              <a:buNone/>
            </a:pPr>
            <a:r>
              <a:rPr lang="tr-TR" sz="1800"/>
              <a:t>*Data with 600 images</a:t>
            </a:r>
            <a:endParaRPr lang="en-US" sz="1800"/>
          </a:p>
        </p:txBody>
      </p:sp>
    </p:spTree>
    <p:extLst>
      <p:ext uri="{BB962C8B-B14F-4D97-AF65-F5344CB8AC3E}">
        <p14:creationId xmlns:p14="http://schemas.microsoft.com/office/powerpoint/2010/main" val="42283122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775AF3B-5284-4B97-9BB7-55C6FB369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A0F1F7ED-DA39-478F-85DA-317DE08941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 name="Group 12">
              <a:extLst>
                <a:ext uri="{FF2B5EF4-FFF2-40B4-BE49-F238E27FC236}">
                  <a16:creationId xmlns:a16="http://schemas.microsoft.com/office/drawing/2014/main" id="{1DAE5903-52E8-4F25-8473-93EF483776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894835C1-32DE-4571-AD10-28D58CB8CFD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6" name="Freeform 6">
                <a:extLst>
                  <a:ext uri="{FF2B5EF4-FFF2-40B4-BE49-F238E27FC236}">
                    <a16:creationId xmlns:a16="http://schemas.microsoft.com/office/drawing/2014/main" id="{097A5B92-0B48-4251-9764-D34DF88920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7">
                <a:extLst>
                  <a:ext uri="{FF2B5EF4-FFF2-40B4-BE49-F238E27FC236}">
                    <a16:creationId xmlns:a16="http://schemas.microsoft.com/office/drawing/2014/main" id="{E222BF19-57E7-43F3-A2B9-2398BEF966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8">
                <a:extLst>
                  <a:ext uri="{FF2B5EF4-FFF2-40B4-BE49-F238E27FC236}">
                    <a16:creationId xmlns:a16="http://schemas.microsoft.com/office/drawing/2014/main" id="{60C8836E-B7D9-48A9-8FD9-4CC52AF44D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9">
                <a:extLst>
                  <a:ext uri="{FF2B5EF4-FFF2-40B4-BE49-F238E27FC236}">
                    <a16:creationId xmlns:a16="http://schemas.microsoft.com/office/drawing/2014/main" id="{8504740E-456D-4FB9-9520-4317CCFA71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10">
                <a:extLst>
                  <a:ext uri="{FF2B5EF4-FFF2-40B4-BE49-F238E27FC236}">
                    <a16:creationId xmlns:a16="http://schemas.microsoft.com/office/drawing/2014/main" id="{1563A7B4-B1D5-4F93-AFF9-2EB78655F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11">
                <a:extLst>
                  <a:ext uri="{FF2B5EF4-FFF2-40B4-BE49-F238E27FC236}">
                    <a16:creationId xmlns:a16="http://schemas.microsoft.com/office/drawing/2014/main" id="{D139ED24-FA37-4470-8B42-D0D00EDE1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2">
                <a:extLst>
                  <a:ext uri="{FF2B5EF4-FFF2-40B4-BE49-F238E27FC236}">
                    <a16:creationId xmlns:a16="http://schemas.microsoft.com/office/drawing/2014/main" id="{48825AA7-BB26-45C2-93A2-1AD8D9A232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3">
                <a:extLst>
                  <a:ext uri="{FF2B5EF4-FFF2-40B4-BE49-F238E27FC236}">
                    <a16:creationId xmlns:a16="http://schemas.microsoft.com/office/drawing/2014/main" id="{A98D0B91-D4E4-402D-8234-E96987219E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4">
                <a:extLst>
                  <a:ext uri="{FF2B5EF4-FFF2-40B4-BE49-F238E27FC236}">
                    <a16:creationId xmlns:a16="http://schemas.microsoft.com/office/drawing/2014/main" id="{94F1DB97-3769-4DA5-9F45-47132C312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5">
                <a:extLst>
                  <a:ext uri="{FF2B5EF4-FFF2-40B4-BE49-F238E27FC236}">
                    <a16:creationId xmlns:a16="http://schemas.microsoft.com/office/drawing/2014/main" id="{A9BC86E2-B185-4D80-81B5-A8D387E67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Line 16">
                <a:extLst>
                  <a:ext uri="{FF2B5EF4-FFF2-40B4-BE49-F238E27FC236}">
                    <a16:creationId xmlns:a16="http://schemas.microsoft.com/office/drawing/2014/main" id="{FA773F49-8CD0-46DC-B986-F2DB57BD72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 name="Freeform 17">
                <a:extLst>
                  <a:ext uri="{FF2B5EF4-FFF2-40B4-BE49-F238E27FC236}">
                    <a16:creationId xmlns:a16="http://schemas.microsoft.com/office/drawing/2014/main" id="{8C55A009-3401-4888-93C7-4ED51CBC6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8">
                <a:extLst>
                  <a:ext uri="{FF2B5EF4-FFF2-40B4-BE49-F238E27FC236}">
                    <a16:creationId xmlns:a16="http://schemas.microsoft.com/office/drawing/2014/main" id="{10B44829-5BB5-48C5-8492-699971FE7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9">
                <a:extLst>
                  <a:ext uri="{FF2B5EF4-FFF2-40B4-BE49-F238E27FC236}">
                    <a16:creationId xmlns:a16="http://schemas.microsoft.com/office/drawing/2014/main" id="{30C1F9A0-4FA6-4F6F-B2D0-A1BBA41DF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0">
                <a:extLst>
                  <a:ext uri="{FF2B5EF4-FFF2-40B4-BE49-F238E27FC236}">
                    <a16:creationId xmlns:a16="http://schemas.microsoft.com/office/drawing/2014/main" id="{01BF274F-C7B8-44B4-A183-307D8619D2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Rectangle 21">
                <a:extLst>
                  <a:ext uri="{FF2B5EF4-FFF2-40B4-BE49-F238E27FC236}">
                    <a16:creationId xmlns:a16="http://schemas.microsoft.com/office/drawing/2014/main" id="{037E8930-0F22-4558-9432-F18953E32A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2" name="Freeform 22">
                <a:extLst>
                  <a:ext uri="{FF2B5EF4-FFF2-40B4-BE49-F238E27FC236}">
                    <a16:creationId xmlns:a16="http://schemas.microsoft.com/office/drawing/2014/main" id="{9AFC3429-FF29-47FF-A4A8-317A979DB9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3">
                <a:extLst>
                  <a:ext uri="{FF2B5EF4-FFF2-40B4-BE49-F238E27FC236}">
                    <a16:creationId xmlns:a16="http://schemas.microsoft.com/office/drawing/2014/main" id="{91D48543-2C05-4768-80B1-ECA6F8850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24">
                <a:extLst>
                  <a:ext uri="{FF2B5EF4-FFF2-40B4-BE49-F238E27FC236}">
                    <a16:creationId xmlns:a16="http://schemas.microsoft.com/office/drawing/2014/main" id="{3AC527CC-154C-4370-A25B-74AC5B4A63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5">
                <a:extLst>
                  <a:ext uri="{FF2B5EF4-FFF2-40B4-BE49-F238E27FC236}">
                    <a16:creationId xmlns:a16="http://schemas.microsoft.com/office/drawing/2014/main" id="{798B18F5-51C9-4E50-95C5-A850EF5398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6">
                <a:extLst>
                  <a:ext uri="{FF2B5EF4-FFF2-40B4-BE49-F238E27FC236}">
                    <a16:creationId xmlns:a16="http://schemas.microsoft.com/office/drawing/2014/main" id="{15B4CF27-638C-4979-B0FD-6263E130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7">
                <a:extLst>
                  <a:ext uri="{FF2B5EF4-FFF2-40B4-BE49-F238E27FC236}">
                    <a16:creationId xmlns:a16="http://schemas.microsoft.com/office/drawing/2014/main" id="{236C6A22-48A2-4442-B82D-30DB49827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8">
                <a:extLst>
                  <a:ext uri="{FF2B5EF4-FFF2-40B4-BE49-F238E27FC236}">
                    <a16:creationId xmlns:a16="http://schemas.microsoft.com/office/drawing/2014/main" id="{1BB7BCE1-0D99-412E-ABA6-81412638E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9">
                <a:extLst>
                  <a:ext uri="{FF2B5EF4-FFF2-40B4-BE49-F238E27FC236}">
                    <a16:creationId xmlns:a16="http://schemas.microsoft.com/office/drawing/2014/main" id="{C20E57E0-0912-44F2-93DA-75E4D13F3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30">
                <a:extLst>
                  <a:ext uri="{FF2B5EF4-FFF2-40B4-BE49-F238E27FC236}">
                    <a16:creationId xmlns:a16="http://schemas.microsoft.com/office/drawing/2014/main" id="{DF059390-54ED-44F4-983F-92FF36AD9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31">
                <a:extLst>
                  <a:ext uri="{FF2B5EF4-FFF2-40B4-BE49-F238E27FC236}">
                    <a16:creationId xmlns:a16="http://schemas.microsoft.com/office/drawing/2014/main" id="{42D5E9ED-595D-443D-8CDC-D8FCD4021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4" name="Group 13">
              <a:extLst>
                <a:ext uri="{FF2B5EF4-FFF2-40B4-BE49-F238E27FC236}">
                  <a16:creationId xmlns:a16="http://schemas.microsoft.com/office/drawing/2014/main" id="{DB14A457-C54A-4F1E-91FB-0FEE49877D6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5" name="Freeform 32">
                <a:extLst>
                  <a:ext uri="{FF2B5EF4-FFF2-40B4-BE49-F238E27FC236}">
                    <a16:creationId xmlns:a16="http://schemas.microsoft.com/office/drawing/2014/main" id="{791F3E2E-D393-464E-84B4-9B30D071A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33">
                <a:extLst>
                  <a:ext uri="{FF2B5EF4-FFF2-40B4-BE49-F238E27FC236}">
                    <a16:creationId xmlns:a16="http://schemas.microsoft.com/office/drawing/2014/main" id="{EBEEAD6F-6425-4F85-A8A8-4FF19A909B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34">
                <a:extLst>
                  <a:ext uri="{FF2B5EF4-FFF2-40B4-BE49-F238E27FC236}">
                    <a16:creationId xmlns:a16="http://schemas.microsoft.com/office/drawing/2014/main" id="{8AACA44E-9D6C-4708-8D61-D767B6620B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35">
                <a:extLst>
                  <a:ext uri="{FF2B5EF4-FFF2-40B4-BE49-F238E27FC236}">
                    <a16:creationId xmlns:a16="http://schemas.microsoft.com/office/drawing/2014/main" id="{B6E3525F-9937-463E-872C-8EB7C62D1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6">
                <a:extLst>
                  <a:ext uri="{FF2B5EF4-FFF2-40B4-BE49-F238E27FC236}">
                    <a16:creationId xmlns:a16="http://schemas.microsoft.com/office/drawing/2014/main" id="{BE829B0B-C602-40F1-81D1-A55332343D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7">
                <a:extLst>
                  <a:ext uri="{FF2B5EF4-FFF2-40B4-BE49-F238E27FC236}">
                    <a16:creationId xmlns:a16="http://schemas.microsoft.com/office/drawing/2014/main" id="{92660531-24B5-4B97-A4A2-64686E23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8">
                <a:extLst>
                  <a:ext uri="{FF2B5EF4-FFF2-40B4-BE49-F238E27FC236}">
                    <a16:creationId xmlns:a16="http://schemas.microsoft.com/office/drawing/2014/main" id="{6242D0CE-6FFD-4D17-AC26-BD3E481195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9">
                <a:extLst>
                  <a:ext uri="{FF2B5EF4-FFF2-40B4-BE49-F238E27FC236}">
                    <a16:creationId xmlns:a16="http://schemas.microsoft.com/office/drawing/2014/main" id="{61631F37-AF37-4DB9-8D98-A08586C76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40">
                <a:extLst>
                  <a:ext uri="{FF2B5EF4-FFF2-40B4-BE49-F238E27FC236}">
                    <a16:creationId xmlns:a16="http://schemas.microsoft.com/office/drawing/2014/main" id="{2A2597FF-2F22-40BB-A7B3-19C4DFCFFA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Rectangle 41">
                <a:extLst>
                  <a:ext uri="{FF2B5EF4-FFF2-40B4-BE49-F238E27FC236}">
                    <a16:creationId xmlns:a16="http://schemas.microsoft.com/office/drawing/2014/main" id="{DCC8773C-0113-4046-B222-C8F4080AF3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3" name="Picture 2">
            <a:extLst>
              <a:ext uri="{FF2B5EF4-FFF2-40B4-BE49-F238E27FC236}">
                <a16:creationId xmlns:a16="http://schemas.microsoft.com/office/drawing/2014/main" id="{1B17CCE2-CEEF-40CA-8C4D-0DC2DCA78A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Başlık 1">
            <a:extLst>
              <a:ext uri="{FF2B5EF4-FFF2-40B4-BE49-F238E27FC236}">
                <a16:creationId xmlns:a16="http://schemas.microsoft.com/office/drawing/2014/main" id="{FAD4D8D1-7C5A-E2CA-4326-1420E3B85083}"/>
              </a:ext>
            </a:extLst>
          </p:cNvPr>
          <p:cNvSpPr>
            <a:spLocks noGrp="1"/>
          </p:cNvSpPr>
          <p:nvPr>
            <p:ph type="title"/>
          </p:nvPr>
        </p:nvSpPr>
        <p:spPr>
          <a:xfrm>
            <a:off x="6569957" y="618518"/>
            <a:ext cx="4747088" cy="1478570"/>
          </a:xfrm>
        </p:spPr>
        <p:txBody>
          <a:bodyPr>
            <a:normAutofit/>
          </a:bodyPr>
          <a:lstStyle/>
          <a:p>
            <a:r>
              <a:rPr lang="tr-TR">
                <a:solidFill>
                  <a:srgbClr val="FFFFFF"/>
                </a:solidFill>
              </a:rPr>
              <a:t>AGE ESTIMATION RESULTS	</a:t>
            </a:r>
            <a:endParaRPr lang="en-US">
              <a:solidFill>
                <a:srgbClr val="FFFFFF"/>
              </a:solidFill>
            </a:endParaRPr>
          </a:p>
        </p:txBody>
      </p:sp>
      <p:sp useBgFill="1">
        <p:nvSpPr>
          <p:cNvPr id="55" name="Round Diagonal Corner Rectangle 9">
            <a:extLst>
              <a:ext uri="{FF2B5EF4-FFF2-40B4-BE49-F238E27FC236}">
                <a16:creationId xmlns:a16="http://schemas.microsoft.com/office/drawing/2014/main" id="{66D4F5BA-1D71-49B2-8A7F-6B4EB94D7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descr="metin, ekran görüntüsü, çizgi, diyagram içeren bir resim&#10;&#10;Açıklama otomatik olarak oluşturuldu">
            <a:extLst>
              <a:ext uri="{FF2B5EF4-FFF2-40B4-BE49-F238E27FC236}">
                <a16:creationId xmlns:a16="http://schemas.microsoft.com/office/drawing/2014/main" id="{158FA5EC-43BE-0592-7B75-98CB04594490}"/>
              </a:ext>
            </a:extLst>
          </p:cNvPr>
          <p:cNvPicPr>
            <a:picLocks noChangeAspect="1"/>
          </p:cNvPicPr>
          <p:nvPr/>
        </p:nvPicPr>
        <p:blipFill>
          <a:blip r:embed="rId3"/>
          <a:stretch>
            <a:fillRect/>
          </a:stretch>
        </p:blipFill>
        <p:spPr>
          <a:xfrm>
            <a:off x="1118988" y="1576798"/>
            <a:ext cx="4635583" cy="3708466"/>
          </a:xfrm>
          <a:prstGeom prst="rect">
            <a:avLst/>
          </a:prstGeom>
        </p:spPr>
      </p:pic>
      <p:sp>
        <p:nvSpPr>
          <p:cNvPr id="3" name="İçerik Yer Tutucusu 2">
            <a:extLst>
              <a:ext uri="{FF2B5EF4-FFF2-40B4-BE49-F238E27FC236}">
                <a16:creationId xmlns:a16="http://schemas.microsoft.com/office/drawing/2014/main" id="{6B9D42FE-F372-BCC7-2377-2398BC23371F}"/>
              </a:ext>
            </a:extLst>
          </p:cNvPr>
          <p:cNvSpPr>
            <a:spLocks noGrp="1"/>
          </p:cNvSpPr>
          <p:nvPr>
            <p:ph idx="1"/>
          </p:nvPr>
        </p:nvSpPr>
        <p:spPr>
          <a:xfrm>
            <a:off x="6569957" y="2249487"/>
            <a:ext cx="4747087" cy="3541714"/>
          </a:xfrm>
        </p:spPr>
        <p:txBody>
          <a:bodyPr>
            <a:normAutofit/>
          </a:bodyPr>
          <a:lstStyle/>
          <a:p>
            <a:r>
              <a:rPr lang="en-US">
                <a:solidFill>
                  <a:srgbClr val="FFFFFF"/>
                </a:solidFill>
              </a:rPr>
              <a:t>Mean Absolute Error: 3.08</a:t>
            </a:r>
            <a:r>
              <a:rPr lang="tr-TR">
                <a:solidFill>
                  <a:srgbClr val="FFFFFF"/>
                </a:solidFill>
              </a:rPr>
              <a:t> </a:t>
            </a:r>
            <a:r>
              <a:rPr lang="en-US">
                <a:solidFill>
                  <a:srgbClr val="FFFFFF"/>
                </a:solidFill>
              </a:rPr>
              <a:t>For random forest</a:t>
            </a:r>
            <a:r>
              <a:rPr lang="tr-TR">
                <a:solidFill>
                  <a:srgbClr val="FFFFFF"/>
                </a:solidFill>
              </a:rPr>
              <a:t> with 100 trees</a:t>
            </a:r>
          </a:p>
          <a:p>
            <a:r>
              <a:rPr lang="en-US" b="1">
                <a:solidFill>
                  <a:srgbClr val="FFFFFF"/>
                </a:solidFill>
              </a:rPr>
              <a:t>Mean Absolute Error: 3.11</a:t>
            </a:r>
            <a:r>
              <a:rPr lang="tr-TR" b="1">
                <a:solidFill>
                  <a:srgbClr val="FFFFFF"/>
                </a:solidFill>
              </a:rPr>
              <a:t> For random forest </a:t>
            </a:r>
            <a:r>
              <a:rPr lang="en-US" b="1">
                <a:solidFill>
                  <a:srgbClr val="FFFFFF"/>
                </a:solidFill>
              </a:rPr>
              <a:t>with 50 trees</a:t>
            </a:r>
            <a:endParaRPr lang="tr-TR" b="1">
              <a:solidFill>
                <a:srgbClr val="FFFFFF"/>
              </a:solidFill>
            </a:endParaRPr>
          </a:p>
          <a:p>
            <a:r>
              <a:rPr lang="en-US">
                <a:solidFill>
                  <a:srgbClr val="FFFFFF"/>
                </a:solidFill>
              </a:rPr>
              <a:t>Mean Absolute Error: 3.31For random trees with 10 trees</a:t>
            </a:r>
          </a:p>
          <a:p>
            <a:endParaRPr lang="en-US">
              <a:solidFill>
                <a:srgbClr val="FFFFFF"/>
              </a:solidFill>
            </a:endParaRPr>
          </a:p>
        </p:txBody>
      </p:sp>
    </p:spTree>
    <p:extLst>
      <p:ext uri="{BB962C8B-B14F-4D97-AF65-F5344CB8AC3E}">
        <p14:creationId xmlns:p14="http://schemas.microsoft.com/office/powerpoint/2010/main" val="291778553"/>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1BDC3CD-98E9-6487-6091-1C5C9E2C823A}"/>
              </a:ext>
            </a:extLst>
          </p:cNvPr>
          <p:cNvSpPr>
            <a:spLocks noGrp="1"/>
          </p:cNvSpPr>
          <p:nvPr>
            <p:ph type="title"/>
          </p:nvPr>
        </p:nvSpPr>
        <p:spPr>
          <a:xfrm>
            <a:off x="6569957" y="618518"/>
            <a:ext cx="4747088" cy="1478570"/>
          </a:xfrm>
        </p:spPr>
        <p:txBody>
          <a:bodyPr>
            <a:normAutofit/>
          </a:bodyPr>
          <a:lstStyle/>
          <a:p>
            <a:r>
              <a:rPr lang="tr-TR"/>
              <a:t>AGE ESTIMATION RESULTS</a:t>
            </a:r>
            <a:endParaRPr lang="en-US"/>
          </a:p>
        </p:txBody>
      </p:sp>
      <p:sp>
        <p:nvSpPr>
          <p:cNvPr id="15" name="Round Diagonal Corner Rectangle 9">
            <a:extLst>
              <a:ext uri="{FF2B5EF4-FFF2-40B4-BE49-F238E27FC236}">
                <a16:creationId xmlns:a16="http://schemas.microsoft.com/office/drawing/2014/main" id="{A3D1FEF8-5149-4AC1-8D77-B256637FB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Resim 6">
            <a:extLst>
              <a:ext uri="{FF2B5EF4-FFF2-40B4-BE49-F238E27FC236}">
                <a16:creationId xmlns:a16="http://schemas.microsoft.com/office/drawing/2014/main" id="{FE50589D-9D0B-34F0-BE4C-E8B3FDD23A5C}"/>
              </a:ext>
            </a:extLst>
          </p:cNvPr>
          <p:cNvPicPr>
            <a:picLocks noChangeAspect="1"/>
          </p:cNvPicPr>
          <p:nvPr/>
        </p:nvPicPr>
        <p:blipFill>
          <a:blip r:embed="rId3"/>
          <a:stretch>
            <a:fillRect/>
          </a:stretch>
        </p:blipFill>
        <p:spPr>
          <a:xfrm>
            <a:off x="1118988" y="1541014"/>
            <a:ext cx="4635583" cy="1413853"/>
          </a:xfrm>
          <a:prstGeom prst="rect">
            <a:avLst/>
          </a:prstGeom>
        </p:spPr>
      </p:pic>
      <p:pic>
        <p:nvPicPr>
          <p:cNvPr id="5" name="Resim 4">
            <a:extLst>
              <a:ext uri="{FF2B5EF4-FFF2-40B4-BE49-F238E27FC236}">
                <a16:creationId xmlns:a16="http://schemas.microsoft.com/office/drawing/2014/main" id="{886F3353-8468-4F2D-0A7B-C732341D3BA6}"/>
              </a:ext>
            </a:extLst>
          </p:cNvPr>
          <p:cNvPicPr>
            <a:picLocks noChangeAspect="1"/>
          </p:cNvPicPr>
          <p:nvPr/>
        </p:nvPicPr>
        <p:blipFill>
          <a:blip r:embed="rId4"/>
          <a:stretch>
            <a:fillRect/>
          </a:stretch>
        </p:blipFill>
        <p:spPr>
          <a:xfrm>
            <a:off x="1118988" y="3953552"/>
            <a:ext cx="4635583" cy="1321140"/>
          </a:xfrm>
          <a:prstGeom prst="rect">
            <a:avLst/>
          </a:prstGeom>
        </p:spPr>
      </p:pic>
      <p:sp>
        <p:nvSpPr>
          <p:cNvPr id="3" name="İçerik Yer Tutucusu 2">
            <a:extLst>
              <a:ext uri="{FF2B5EF4-FFF2-40B4-BE49-F238E27FC236}">
                <a16:creationId xmlns:a16="http://schemas.microsoft.com/office/drawing/2014/main" id="{717D26F8-60C7-6637-2B1C-494D2CEBF1FE}"/>
              </a:ext>
            </a:extLst>
          </p:cNvPr>
          <p:cNvSpPr>
            <a:spLocks noGrp="1"/>
          </p:cNvSpPr>
          <p:nvPr>
            <p:ph idx="1"/>
          </p:nvPr>
        </p:nvSpPr>
        <p:spPr>
          <a:xfrm>
            <a:off x="6569957" y="2249487"/>
            <a:ext cx="4747087" cy="3541714"/>
          </a:xfrm>
        </p:spPr>
        <p:txBody>
          <a:bodyPr>
            <a:normAutofit/>
          </a:bodyPr>
          <a:lstStyle/>
          <a:p>
            <a:pPr>
              <a:lnSpc>
                <a:spcPct val="110000"/>
              </a:lnSpc>
            </a:pPr>
            <a:r>
              <a:rPr lang="tr-TR" sz="2200"/>
              <a:t>Mean absolute error without PCA: 5.77</a:t>
            </a:r>
          </a:p>
          <a:p>
            <a:pPr>
              <a:lnSpc>
                <a:spcPct val="110000"/>
              </a:lnSpc>
            </a:pPr>
            <a:r>
              <a:rPr lang="tr-TR" sz="2200"/>
              <a:t>Working time: 101s</a:t>
            </a:r>
          </a:p>
          <a:p>
            <a:pPr>
              <a:lnSpc>
                <a:spcPct val="110000"/>
              </a:lnSpc>
            </a:pPr>
            <a:r>
              <a:rPr lang="tr-TR" sz="2200"/>
              <a:t>Mean absolute error with</a:t>
            </a:r>
          </a:p>
          <a:p>
            <a:pPr marL="0" indent="0">
              <a:lnSpc>
                <a:spcPct val="110000"/>
              </a:lnSpc>
              <a:buNone/>
            </a:pPr>
            <a:r>
              <a:rPr lang="tr-TR" sz="2200"/>
              <a:t> PCA: 5.72</a:t>
            </a:r>
          </a:p>
          <a:p>
            <a:pPr>
              <a:lnSpc>
                <a:spcPct val="110000"/>
              </a:lnSpc>
            </a:pPr>
            <a:r>
              <a:rPr lang="tr-TR" sz="2200"/>
              <a:t>Working time: 11.9s</a:t>
            </a:r>
          </a:p>
          <a:p>
            <a:pPr marL="0" indent="0">
              <a:lnSpc>
                <a:spcPct val="110000"/>
              </a:lnSpc>
              <a:buNone/>
            </a:pPr>
            <a:r>
              <a:rPr lang="tr-TR" sz="2200"/>
              <a:t>*Data with 2448 images</a:t>
            </a:r>
          </a:p>
          <a:p>
            <a:pPr>
              <a:lnSpc>
                <a:spcPct val="110000"/>
              </a:lnSpc>
            </a:pPr>
            <a:endParaRPr lang="en-US" sz="2200"/>
          </a:p>
          <a:p>
            <a:pPr>
              <a:lnSpc>
                <a:spcPct val="110000"/>
              </a:lnSpc>
            </a:pPr>
            <a:endParaRPr lang="en-US" sz="2200"/>
          </a:p>
        </p:txBody>
      </p:sp>
    </p:spTree>
    <p:extLst>
      <p:ext uri="{BB962C8B-B14F-4D97-AF65-F5344CB8AC3E}">
        <p14:creationId xmlns:p14="http://schemas.microsoft.com/office/powerpoint/2010/main" val="13024227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4" name="Rectangle 166">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215" name="Group 168">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70" name="Group 169">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82"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83"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4"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5"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6"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7"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8"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9"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0"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1"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2"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3"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94"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5"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6"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7"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8"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99"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0"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1"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2"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3"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4"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5"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6"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7"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8"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71" name="Group 170">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72"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3"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4"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5"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6"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7"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8"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9"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0"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1"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21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Başlık 1">
            <a:extLst>
              <a:ext uri="{FF2B5EF4-FFF2-40B4-BE49-F238E27FC236}">
                <a16:creationId xmlns:a16="http://schemas.microsoft.com/office/drawing/2014/main" id="{94F8D13C-EABE-B2BA-3400-7E358260873B}"/>
              </a:ext>
            </a:extLst>
          </p:cNvPr>
          <p:cNvSpPr>
            <a:spLocks noGrp="1"/>
          </p:cNvSpPr>
          <p:nvPr>
            <p:ph type="title"/>
          </p:nvPr>
        </p:nvSpPr>
        <p:spPr>
          <a:xfrm>
            <a:off x="8036041" y="618518"/>
            <a:ext cx="3281003" cy="1478570"/>
          </a:xfrm>
        </p:spPr>
        <p:txBody>
          <a:bodyPr anchor="b">
            <a:normAutofit/>
          </a:bodyPr>
          <a:lstStyle/>
          <a:p>
            <a:r>
              <a:rPr lang="tr-TR" sz="2800">
                <a:solidFill>
                  <a:srgbClr val="FFFFFF"/>
                </a:solidFill>
              </a:rPr>
              <a:t>PCA Number of reduced features RESULTS</a:t>
            </a:r>
            <a:endParaRPr lang="en-US" sz="2800">
              <a:solidFill>
                <a:srgbClr val="FFFFFF"/>
              </a:solidFill>
            </a:endParaRPr>
          </a:p>
        </p:txBody>
      </p:sp>
      <p:sp useBgFill="1">
        <p:nvSpPr>
          <p:cNvPr id="217"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Resim 6" descr="metin, çizgi, ekran görüntüsü, öykü gelişim çizgisi; kumpas; grafiğini çıkarma içeren bir resim&#10;&#10;Açıklama otomatik olarak oluşturuldu">
            <a:extLst>
              <a:ext uri="{FF2B5EF4-FFF2-40B4-BE49-F238E27FC236}">
                <a16:creationId xmlns:a16="http://schemas.microsoft.com/office/drawing/2014/main" id="{35D3342B-F6D2-D0BE-65BE-9EECD481CB2B}"/>
              </a:ext>
            </a:extLst>
          </p:cNvPr>
          <p:cNvPicPr>
            <a:picLocks noChangeAspect="1"/>
          </p:cNvPicPr>
          <p:nvPr/>
        </p:nvPicPr>
        <p:blipFill>
          <a:blip r:embed="rId3"/>
          <a:stretch>
            <a:fillRect/>
          </a:stretch>
        </p:blipFill>
        <p:spPr>
          <a:xfrm>
            <a:off x="1118988" y="1783567"/>
            <a:ext cx="6112382" cy="3285405"/>
          </a:xfrm>
          <a:prstGeom prst="rect">
            <a:avLst/>
          </a:prstGeom>
        </p:spPr>
      </p:pic>
      <p:sp>
        <p:nvSpPr>
          <p:cNvPr id="9" name="Content Placeholder 8">
            <a:extLst>
              <a:ext uri="{FF2B5EF4-FFF2-40B4-BE49-F238E27FC236}">
                <a16:creationId xmlns:a16="http://schemas.microsoft.com/office/drawing/2014/main" id="{8622660F-C415-1F4F-78C6-1E3AC56E2AAC}"/>
              </a:ext>
            </a:extLst>
          </p:cNvPr>
          <p:cNvSpPr>
            <a:spLocks noGrp="1"/>
          </p:cNvSpPr>
          <p:nvPr>
            <p:ph idx="1"/>
          </p:nvPr>
        </p:nvSpPr>
        <p:spPr>
          <a:xfrm>
            <a:off x="8036041" y="2249487"/>
            <a:ext cx="3281004" cy="3541714"/>
          </a:xfrm>
        </p:spPr>
        <p:txBody>
          <a:bodyPr>
            <a:normAutofit/>
          </a:bodyPr>
          <a:lstStyle/>
          <a:p>
            <a:r>
              <a:rPr lang="tr-TR" sz="1800">
                <a:solidFill>
                  <a:srgbClr val="FFFFFF"/>
                </a:solidFill>
              </a:rPr>
              <a:t>Taking into account the first 100 highest varience princable components give the best result for both error and working time</a:t>
            </a:r>
            <a:endParaRPr lang="en-US" sz="1800">
              <a:solidFill>
                <a:srgbClr val="FFFFFF"/>
              </a:solidFill>
            </a:endParaRPr>
          </a:p>
        </p:txBody>
      </p:sp>
    </p:spTree>
    <p:extLst>
      <p:ext uri="{BB962C8B-B14F-4D97-AF65-F5344CB8AC3E}">
        <p14:creationId xmlns:p14="http://schemas.microsoft.com/office/powerpoint/2010/main" val="2113750803"/>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3" name="Picture 2">
            <a:extLst>
              <a:ext uri="{FF2B5EF4-FFF2-40B4-BE49-F238E27FC236}">
                <a16:creationId xmlns:a16="http://schemas.microsoft.com/office/drawing/2014/main" id="{678E285C-BE9E-45B7-A3EE-B9792DAE99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9" name="Group 13">
            <a:extLst>
              <a:ext uri="{FF2B5EF4-FFF2-40B4-BE49-F238E27FC236}">
                <a16:creationId xmlns:a16="http://schemas.microsoft.com/office/drawing/2014/main" id="{AB86F577-8905-4B21-8AF3-C1BB34337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5" name="Rectangle 5">
              <a:extLst>
                <a:ext uri="{FF2B5EF4-FFF2-40B4-BE49-F238E27FC236}">
                  <a16:creationId xmlns:a16="http://schemas.microsoft.com/office/drawing/2014/main" id="{D2F1CFF3-A579-4D24-B5F9-1C71BA6FE5E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6" name="Freeform 6">
              <a:extLst>
                <a:ext uri="{FF2B5EF4-FFF2-40B4-BE49-F238E27FC236}">
                  <a16:creationId xmlns:a16="http://schemas.microsoft.com/office/drawing/2014/main" id="{57601B50-7EB1-43FA-8360-4297BCD76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7">
              <a:extLst>
                <a:ext uri="{FF2B5EF4-FFF2-40B4-BE49-F238E27FC236}">
                  <a16:creationId xmlns:a16="http://schemas.microsoft.com/office/drawing/2014/main" id="{60BD8B7A-CD01-4638-A2C9-299AC68B9B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Rectangle 8">
              <a:extLst>
                <a:ext uri="{FF2B5EF4-FFF2-40B4-BE49-F238E27FC236}">
                  <a16:creationId xmlns:a16="http://schemas.microsoft.com/office/drawing/2014/main" id="{095B58F9-6C29-48BE-9DA6-3855080521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9" name="Freeform 9">
              <a:extLst>
                <a:ext uri="{FF2B5EF4-FFF2-40B4-BE49-F238E27FC236}">
                  <a16:creationId xmlns:a16="http://schemas.microsoft.com/office/drawing/2014/main" id="{0C84674F-2E8A-4B70-B801-00722CDD58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0">
              <a:extLst>
                <a:ext uri="{FF2B5EF4-FFF2-40B4-BE49-F238E27FC236}">
                  <a16:creationId xmlns:a16="http://schemas.microsoft.com/office/drawing/2014/main" id="{34F320BB-D6A9-45FE-8556-498B763B1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1">
              <a:extLst>
                <a:ext uri="{FF2B5EF4-FFF2-40B4-BE49-F238E27FC236}">
                  <a16:creationId xmlns:a16="http://schemas.microsoft.com/office/drawing/2014/main" id="{5493D54A-532A-46ED-AF63-A0A54818EF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2">
              <a:extLst>
                <a:ext uri="{FF2B5EF4-FFF2-40B4-BE49-F238E27FC236}">
                  <a16:creationId xmlns:a16="http://schemas.microsoft.com/office/drawing/2014/main" id="{EAF2EDFA-9C0B-44E2-B4BB-312B58BCA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3">
              <a:extLst>
                <a:ext uri="{FF2B5EF4-FFF2-40B4-BE49-F238E27FC236}">
                  <a16:creationId xmlns:a16="http://schemas.microsoft.com/office/drawing/2014/main" id="{A3641113-CE35-42A4-B605-41BC06BF4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4">
              <a:extLst>
                <a:ext uri="{FF2B5EF4-FFF2-40B4-BE49-F238E27FC236}">
                  <a16:creationId xmlns:a16="http://schemas.microsoft.com/office/drawing/2014/main" id="{DA2E5B2C-BAC4-4440-9B7E-F3878319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5">
              <a:extLst>
                <a:ext uri="{FF2B5EF4-FFF2-40B4-BE49-F238E27FC236}">
                  <a16:creationId xmlns:a16="http://schemas.microsoft.com/office/drawing/2014/main" id="{D8A506DF-2E53-42C9-94BE-B98E32E0578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6">
              <a:extLst>
                <a:ext uri="{FF2B5EF4-FFF2-40B4-BE49-F238E27FC236}">
                  <a16:creationId xmlns:a16="http://schemas.microsoft.com/office/drawing/2014/main" id="{12934FF8-5F70-40BF-BBB6-5EB941FB9B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7">
              <a:extLst>
                <a:ext uri="{FF2B5EF4-FFF2-40B4-BE49-F238E27FC236}">
                  <a16:creationId xmlns:a16="http://schemas.microsoft.com/office/drawing/2014/main" id="{8EB3FB08-D01D-4E24-BE40-C16269DF62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8">
              <a:extLst>
                <a:ext uri="{FF2B5EF4-FFF2-40B4-BE49-F238E27FC236}">
                  <a16:creationId xmlns:a16="http://schemas.microsoft.com/office/drawing/2014/main" id="{D24E50D7-2753-4169-AD51-C106DA1B7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9">
              <a:extLst>
                <a:ext uri="{FF2B5EF4-FFF2-40B4-BE49-F238E27FC236}">
                  <a16:creationId xmlns:a16="http://schemas.microsoft.com/office/drawing/2014/main" id="{DF94B7E0-D9B6-4096-94D0-18D3AC0EF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0">
              <a:extLst>
                <a:ext uri="{FF2B5EF4-FFF2-40B4-BE49-F238E27FC236}">
                  <a16:creationId xmlns:a16="http://schemas.microsoft.com/office/drawing/2014/main" id="{EBC05ADE-BBA2-4387-B005-3196E2E198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1">
              <a:extLst>
                <a:ext uri="{FF2B5EF4-FFF2-40B4-BE49-F238E27FC236}">
                  <a16:creationId xmlns:a16="http://schemas.microsoft.com/office/drawing/2014/main" id="{BBED1CEE-14D2-442F-AB08-401ABE3EFB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2">
              <a:extLst>
                <a:ext uri="{FF2B5EF4-FFF2-40B4-BE49-F238E27FC236}">
                  <a16:creationId xmlns:a16="http://schemas.microsoft.com/office/drawing/2014/main" id="{4F6574C0-78E8-49EA-84BC-EE9D55707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3">
              <a:extLst>
                <a:ext uri="{FF2B5EF4-FFF2-40B4-BE49-F238E27FC236}">
                  <a16:creationId xmlns:a16="http://schemas.microsoft.com/office/drawing/2014/main" id="{65BCDB0B-615E-4CA1-AFD5-6B121CB7CE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4">
              <a:extLst>
                <a:ext uri="{FF2B5EF4-FFF2-40B4-BE49-F238E27FC236}">
                  <a16:creationId xmlns:a16="http://schemas.microsoft.com/office/drawing/2014/main" id="{40627863-B7FC-44D1-9E53-E728FFF675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5">
              <a:extLst>
                <a:ext uri="{FF2B5EF4-FFF2-40B4-BE49-F238E27FC236}">
                  <a16:creationId xmlns:a16="http://schemas.microsoft.com/office/drawing/2014/main" id="{52FD6F8C-3AF1-487E-91F4-6E55146F1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6">
              <a:extLst>
                <a:ext uri="{FF2B5EF4-FFF2-40B4-BE49-F238E27FC236}">
                  <a16:creationId xmlns:a16="http://schemas.microsoft.com/office/drawing/2014/main" id="{50323CF3-93CB-4E03-95C0-B180BB87A8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7">
              <a:extLst>
                <a:ext uri="{FF2B5EF4-FFF2-40B4-BE49-F238E27FC236}">
                  <a16:creationId xmlns:a16="http://schemas.microsoft.com/office/drawing/2014/main" id="{EB47D82F-CF1B-47E6-9FA2-F3A9C5F94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8">
              <a:extLst>
                <a:ext uri="{FF2B5EF4-FFF2-40B4-BE49-F238E27FC236}">
                  <a16:creationId xmlns:a16="http://schemas.microsoft.com/office/drawing/2014/main" id="{0606708F-F2D4-4678-8ED2-39041BC64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9">
              <a:extLst>
                <a:ext uri="{FF2B5EF4-FFF2-40B4-BE49-F238E27FC236}">
                  <a16:creationId xmlns:a16="http://schemas.microsoft.com/office/drawing/2014/main" id="{D7EB95B4-15E4-433D-B36F-21FF341A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30">
              <a:extLst>
                <a:ext uri="{FF2B5EF4-FFF2-40B4-BE49-F238E27FC236}">
                  <a16:creationId xmlns:a16="http://schemas.microsoft.com/office/drawing/2014/main" id="{500A541B-4C75-497C-A489-097ED2996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1">
              <a:extLst>
                <a:ext uri="{FF2B5EF4-FFF2-40B4-BE49-F238E27FC236}">
                  <a16:creationId xmlns:a16="http://schemas.microsoft.com/office/drawing/2014/main" id="{5789326F-12A4-48B8-B0ED-A6A2AE0C2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2">
              <a:extLst>
                <a:ext uri="{FF2B5EF4-FFF2-40B4-BE49-F238E27FC236}">
                  <a16:creationId xmlns:a16="http://schemas.microsoft.com/office/drawing/2014/main" id="{25FA672E-2B65-477F-AA75-6261CE652F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Rectangle 33">
              <a:extLst>
                <a:ext uri="{FF2B5EF4-FFF2-40B4-BE49-F238E27FC236}">
                  <a16:creationId xmlns:a16="http://schemas.microsoft.com/office/drawing/2014/main" id="{BB09AF8D-E68B-499C-B9F5-2F365813D3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4" name="Freeform 34">
              <a:extLst>
                <a:ext uri="{FF2B5EF4-FFF2-40B4-BE49-F238E27FC236}">
                  <a16:creationId xmlns:a16="http://schemas.microsoft.com/office/drawing/2014/main" id="{7991AEAD-B5F3-47BA-9F1B-86C16A84A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19A85F58-4C3A-4388-B55C-2329EEAEC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5652F38-94D9-41B7-A699-7E8F0C78D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C043852-C250-4518-BB89-C91A34917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0CAB9A07-ECF2-416C-8528-F75DACB138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904A314C-A829-4AA6-92E2-529BCCF95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244EE6BA-4569-43ED-9E2E-1FB66201B7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41">
              <a:extLst>
                <a:ext uri="{FF2B5EF4-FFF2-40B4-BE49-F238E27FC236}">
                  <a16:creationId xmlns:a16="http://schemas.microsoft.com/office/drawing/2014/main" id="{BEB8252E-FB2A-4BB5-BEC6-CA10FF6F7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2" name="Freeform 42">
              <a:extLst>
                <a:ext uri="{FF2B5EF4-FFF2-40B4-BE49-F238E27FC236}">
                  <a16:creationId xmlns:a16="http://schemas.microsoft.com/office/drawing/2014/main" id="{91414711-C3A4-4E96-854A-DDDEB2F2E3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3" name="Freeform 43">
              <a:extLst>
                <a:ext uri="{FF2B5EF4-FFF2-40B4-BE49-F238E27FC236}">
                  <a16:creationId xmlns:a16="http://schemas.microsoft.com/office/drawing/2014/main" id="{86815BA8-3055-4B42-98C3-4202FD92E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44">
              <a:extLst>
                <a:ext uri="{FF2B5EF4-FFF2-40B4-BE49-F238E27FC236}">
                  <a16:creationId xmlns:a16="http://schemas.microsoft.com/office/drawing/2014/main" id="{44457813-E991-44AE-9A83-B7488D1F3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Rectangle 45">
              <a:extLst>
                <a:ext uri="{FF2B5EF4-FFF2-40B4-BE49-F238E27FC236}">
                  <a16:creationId xmlns:a16="http://schemas.microsoft.com/office/drawing/2014/main" id="{8CE1CF47-A73F-4560-8835-AE1DC51E5C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56" name="Freeform 46">
              <a:extLst>
                <a:ext uri="{FF2B5EF4-FFF2-40B4-BE49-F238E27FC236}">
                  <a16:creationId xmlns:a16="http://schemas.microsoft.com/office/drawing/2014/main" id="{C2A935E4-AACC-4CB9-995E-D28617887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7" name="Freeform 47">
              <a:extLst>
                <a:ext uri="{FF2B5EF4-FFF2-40B4-BE49-F238E27FC236}">
                  <a16:creationId xmlns:a16="http://schemas.microsoft.com/office/drawing/2014/main" id="{93B5B778-8ACB-4004-932D-BD95997BAE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8" name="Freeform 48">
              <a:extLst>
                <a:ext uri="{FF2B5EF4-FFF2-40B4-BE49-F238E27FC236}">
                  <a16:creationId xmlns:a16="http://schemas.microsoft.com/office/drawing/2014/main" id="{1434AF34-0919-40AD-84B1-446D4FF2D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Freeform 49">
              <a:extLst>
                <a:ext uri="{FF2B5EF4-FFF2-40B4-BE49-F238E27FC236}">
                  <a16:creationId xmlns:a16="http://schemas.microsoft.com/office/drawing/2014/main" id="{29546CF3-6DDD-4073-AB7F-C6E722257A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0" name="Freeform 50">
              <a:extLst>
                <a:ext uri="{FF2B5EF4-FFF2-40B4-BE49-F238E27FC236}">
                  <a16:creationId xmlns:a16="http://schemas.microsoft.com/office/drawing/2014/main" id="{289D46AB-128A-477F-B6C9-F40F115D6C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1" name="Freeform 51">
              <a:extLst>
                <a:ext uri="{FF2B5EF4-FFF2-40B4-BE49-F238E27FC236}">
                  <a16:creationId xmlns:a16="http://schemas.microsoft.com/office/drawing/2014/main" id="{A7DA7E67-3368-44AD-AACD-EB64AE34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2" name="Freeform 52">
              <a:extLst>
                <a:ext uri="{FF2B5EF4-FFF2-40B4-BE49-F238E27FC236}">
                  <a16:creationId xmlns:a16="http://schemas.microsoft.com/office/drawing/2014/main" id="{78BB1152-AB85-4AD8-BBA1-07CEA1F50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3" name="Freeform 53">
              <a:extLst>
                <a:ext uri="{FF2B5EF4-FFF2-40B4-BE49-F238E27FC236}">
                  <a16:creationId xmlns:a16="http://schemas.microsoft.com/office/drawing/2014/main" id="{A982E7F2-DD68-4093-B9C5-3E42B475AB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4" name="Freeform 54">
              <a:extLst>
                <a:ext uri="{FF2B5EF4-FFF2-40B4-BE49-F238E27FC236}">
                  <a16:creationId xmlns:a16="http://schemas.microsoft.com/office/drawing/2014/main" id="{A682E224-4CD6-420B-897A-B23D50B82E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5" name="Freeform 55">
              <a:extLst>
                <a:ext uri="{FF2B5EF4-FFF2-40B4-BE49-F238E27FC236}">
                  <a16:creationId xmlns:a16="http://schemas.microsoft.com/office/drawing/2014/main" id="{31B90F10-06CD-480E-8D35-6E0FFFB89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6" name="Freeform 56">
              <a:extLst>
                <a:ext uri="{FF2B5EF4-FFF2-40B4-BE49-F238E27FC236}">
                  <a16:creationId xmlns:a16="http://schemas.microsoft.com/office/drawing/2014/main" id="{7BC977DB-69B0-4D8D-B77C-E1127EC417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7" name="Freeform 57">
              <a:extLst>
                <a:ext uri="{FF2B5EF4-FFF2-40B4-BE49-F238E27FC236}">
                  <a16:creationId xmlns:a16="http://schemas.microsoft.com/office/drawing/2014/main" id="{24127454-3FCB-41D6-ACFB-81D7E05A7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8" name="Freeform 58">
              <a:extLst>
                <a:ext uri="{FF2B5EF4-FFF2-40B4-BE49-F238E27FC236}">
                  <a16:creationId xmlns:a16="http://schemas.microsoft.com/office/drawing/2014/main" id="{7AA80D42-B8A8-475B-ADBF-99719CE9FE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131" name="Rectangle 69">
            <a:extLst>
              <a:ext uri="{FF2B5EF4-FFF2-40B4-BE49-F238E27FC236}">
                <a16:creationId xmlns:a16="http://schemas.microsoft.com/office/drawing/2014/main" id="{81B1BC20-CC70-4C30-B9BE-C23E121CA6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2" name="Picture 2">
            <a:extLst>
              <a:ext uri="{FF2B5EF4-FFF2-40B4-BE49-F238E27FC236}">
                <a16:creationId xmlns:a16="http://schemas.microsoft.com/office/drawing/2014/main" id="{BED7CCD5-D3A4-4162-9CC4-03DF5AB89D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3" y="-3747"/>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74" name="Group 73">
            <a:extLst>
              <a:ext uri="{FF2B5EF4-FFF2-40B4-BE49-F238E27FC236}">
                <a16:creationId xmlns:a16="http://schemas.microsoft.com/office/drawing/2014/main" id="{D5E95061-A9DC-4C67-BCAF-F560690997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bg2"/>
              </a:gs>
              <a:gs pos="100000">
                <a:schemeClr val="tx2">
                  <a:lumMod val="60000"/>
                  <a:lumOff val="40000"/>
                </a:schemeClr>
              </a:gs>
            </a:gsLst>
            <a:lin ang="5400000" scaled="0"/>
            <a:tileRect/>
          </a:gradFill>
        </p:grpSpPr>
        <p:sp>
          <p:nvSpPr>
            <p:cNvPr id="75" name="Rectangle 5">
              <a:extLst>
                <a:ext uri="{FF2B5EF4-FFF2-40B4-BE49-F238E27FC236}">
                  <a16:creationId xmlns:a16="http://schemas.microsoft.com/office/drawing/2014/main" id="{92D4D96C-8395-4198-90A3-2363570D4D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6" name="Freeform 6">
              <a:extLst>
                <a:ext uri="{FF2B5EF4-FFF2-40B4-BE49-F238E27FC236}">
                  <a16:creationId xmlns:a16="http://schemas.microsoft.com/office/drawing/2014/main" id="{EF229BAE-A3AA-4095-A3F8-65181A7130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7" name="Freeform 7">
              <a:extLst>
                <a:ext uri="{FF2B5EF4-FFF2-40B4-BE49-F238E27FC236}">
                  <a16:creationId xmlns:a16="http://schemas.microsoft.com/office/drawing/2014/main" id="{C71621C3-B057-4E50-808A-EF718590D2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Rectangle 8">
              <a:extLst>
                <a:ext uri="{FF2B5EF4-FFF2-40B4-BE49-F238E27FC236}">
                  <a16:creationId xmlns:a16="http://schemas.microsoft.com/office/drawing/2014/main" id="{37D3BCDA-C38C-4B10-A653-0210E859787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9" name="Freeform 9">
              <a:extLst>
                <a:ext uri="{FF2B5EF4-FFF2-40B4-BE49-F238E27FC236}">
                  <a16:creationId xmlns:a16="http://schemas.microsoft.com/office/drawing/2014/main" id="{CE4DC5B4-793A-4E8B-A3F7-53EB548F45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10">
              <a:extLst>
                <a:ext uri="{FF2B5EF4-FFF2-40B4-BE49-F238E27FC236}">
                  <a16:creationId xmlns:a16="http://schemas.microsoft.com/office/drawing/2014/main" id="{2664DA82-4469-42CC-93F4-662128EC65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11">
              <a:extLst>
                <a:ext uri="{FF2B5EF4-FFF2-40B4-BE49-F238E27FC236}">
                  <a16:creationId xmlns:a16="http://schemas.microsoft.com/office/drawing/2014/main" id="{ED439A82-9407-4694-886D-7447BDFFD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12">
              <a:extLst>
                <a:ext uri="{FF2B5EF4-FFF2-40B4-BE49-F238E27FC236}">
                  <a16:creationId xmlns:a16="http://schemas.microsoft.com/office/drawing/2014/main" id="{C35292A7-2459-4132-8FE8-54BF071CCE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13">
              <a:extLst>
                <a:ext uri="{FF2B5EF4-FFF2-40B4-BE49-F238E27FC236}">
                  <a16:creationId xmlns:a16="http://schemas.microsoft.com/office/drawing/2014/main" id="{8A55D4A9-1B6E-409D-BF10-201C8A8292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14">
              <a:extLst>
                <a:ext uri="{FF2B5EF4-FFF2-40B4-BE49-F238E27FC236}">
                  <a16:creationId xmlns:a16="http://schemas.microsoft.com/office/drawing/2014/main" id="{FDA8F85E-07E7-45C0-A165-6DB771A53D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5">
              <a:extLst>
                <a:ext uri="{FF2B5EF4-FFF2-40B4-BE49-F238E27FC236}">
                  <a16:creationId xmlns:a16="http://schemas.microsoft.com/office/drawing/2014/main" id="{09508E73-6AA1-460C-97B9-8EF00855A5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6">
              <a:extLst>
                <a:ext uri="{FF2B5EF4-FFF2-40B4-BE49-F238E27FC236}">
                  <a16:creationId xmlns:a16="http://schemas.microsoft.com/office/drawing/2014/main" id="{5913AD99-4A77-44C3-ACDF-8410765B76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7">
              <a:extLst>
                <a:ext uri="{FF2B5EF4-FFF2-40B4-BE49-F238E27FC236}">
                  <a16:creationId xmlns:a16="http://schemas.microsoft.com/office/drawing/2014/main" id="{413BDF5F-2CC6-47A3-B422-38D6E292DC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8">
              <a:extLst>
                <a:ext uri="{FF2B5EF4-FFF2-40B4-BE49-F238E27FC236}">
                  <a16:creationId xmlns:a16="http://schemas.microsoft.com/office/drawing/2014/main" id="{6F69599A-544F-4B1D-91C3-762B09CF78F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9">
              <a:extLst>
                <a:ext uri="{FF2B5EF4-FFF2-40B4-BE49-F238E27FC236}">
                  <a16:creationId xmlns:a16="http://schemas.microsoft.com/office/drawing/2014/main" id="{DFAE31B2-DF2A-4FD2-B98E-3657F825C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20">
              <a:extLst>
                <a:ext uri="{FF2B5EF4-FFF2-40B4-BE49-F238E27FC236}">
                  <a16:creationId xmlns:a16="http://schemas.microsoft.com/office/drawing/2014/main" id="{9D7B120D-680C-4AC9-A263-A7DE0F5F1F7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21">
              <a:extLst>
                <a:ext uri="{FF2B5EF4-FFF2-40B4-BE49-F238E27FC236}">
                  <a16:creationId xmlns:a16="http://schemas.microsoft.com/office/drawing/2014/main" id="{DC8A9F99-D409-4E13-8D58-6A34BE714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22">
              <a:extLst>
                <a:ext uri="{FF2B5EF4-FFF2-40B4-BE49-F238E27FC236}">
                  <a16:creationId xmlns:a16="http://schemas.microsoft.com/office/drawing/2014/main" id="{EB955E41-680C-44AA-B602-C1A69E951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23">
              <a:extLst>
                <a:ext uri="{FF2B5EF4-FFF2-40B4-BE49-F238E27FC236}">
                  <a16:creationId xmlns:a16="http://schemas.microsoft.com/office/drawing/2014/main" id="{332ED336-B831-4A24-9181-CC63707A4E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24">
              <a:extLst>
                <a:ext uri="{FF2B5EF4-FFF2-40B4-BE49-F238E27FC236}">
                  <a16:creationId xmlns:a16="http://schemas.microsoft.com/office/drawing/2014/main" id="{1A8B6B8C-5265-4AD1-9A67-B3CFFF4A9C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5">
              <a:extLst>
                <a:ext uri="{FF2B5EF4-FFF2-40B4-BE49-F238E27FC236}">
                  <a16:creationId xmlns:a16="http://schemas.microsoft.com/office/drawing/2014/main" id="{9E8ED6FD-8796-48CB-98ED-0E729E16B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26">
              <a:extLst>
                <a:ext uri="{FF2B5EF4-FFF2-40B4-BE49-F238E27FC236}">
                  <a16:creationId xmlns:a16="http://schemas.microsoft.com/office/drawing/2014/main" id="{DE668E67-2522-4B6B-A8BF-C3CD36F891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7">
              <a:extLst>
                <a:ext uri="{FF2B5EF4-FFF2-40B4-BE49-F238E27FC236}">
                  <a16:creationId xmlns:a16="http://schemas.microsoft.com/office/drawing/2014/main" id="{B2474CAA-635F-43E4-AFFF-B24637DC6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8">
              <a:extLst>
                <a:ext uri="{FF2B5EF4-FFF2-40B4-BE49-F238E27FC236}">
                  <a16:creationId xmlns:a16="http://schemas.microsoft.com/office/drawing/2014/main" id="{1C1B778D-83CB-443C-B463-7EE26603E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9">
              <a:extLst>
                <a:ext uri="{FF2B5EF4-FFF2-40B4-BE49-F238E27FC236}">
                  <a16:creationId xmlns:a16="http://schemas.microsoft.com/office/drawing/2014/main" id="{654DEAB4-B194-4182-A7BE-E247F19AA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30">
              <a:extLst>
                <a:ext uri="{FF2B5EF4-FFF2-40B4-BE49-F238E27FC236}">
                  <a16:creationId xmlns:a16="http://schemas.microsoft.com/office/drawing/2014/main" id="{D8E3CE4C-0C48-485B-8EA0-B036FCC333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31">
              <a:extLst>
                <a:ext uri="{FF2B5EF4-FFF2-40B4-BE49-F238E27FC236}">
                  <a16:creationId xmlns:a16="http://schemas.microsoft.com/office/drawing/2014/main" id="{7958BBBD-B721-4DA1-8764-D8188EB70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32">
              <a:extLst>
                <a:ext uri="{FF2B5EF4-FFF2-40B4-BE49-F238E27FC236}">
                  <a16:creationId xmlns:a16="http://schemas.microsoft.com/office/drawing/2014/main" id="{23180B75-7F19-41E5-A4C3-9096FF7D19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Rectangle 33">
              <a:extLst>
                <a:ext uri="{FF2B5EF4-FFF2-40B4-BE49-F238E27FC236}">
                  <a16:creationId xmlns:a16="http://schemas.microsoft.com/office/drawing/2014/main" id="{57F706CF-8096-494C-A6E1-5BE7F62306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04" name="Freeform 34">
              <a:extLst>
                <a:ext uri="{FF2B5EF4-FFF2-40B4-BE49-F238E27FC236}">
                  <a16:creationId xmlns:a16="http://schemas.microsoft.com/office/drawing/2014/main" id="{8B4065A5-6701-492B-BE7F-9E00FE6156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35">
              <a:extLst>
                <a:ext uri="{FF2B5EF4-FFF2-40B4-BE49-F238E27FC236}">
                  <a16:creationId xmlns:a16="http://schemas.microsoft.com/office/drawing/2014/main" id="{66E06571-DDD0-47CB-97CF-FF84324673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6">
              <a:extLst>
                <a:ext uri="{FF2B5EF4-FFF2-40B4-BE49-F238E27FC236}">
                  <a16:creationId xmlns:a16="http://schemas.microsoft.com/office/drawing/2014/main" id="{50F0D75F-DE36-46A5-8FEB-00CF9D01A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37">
              <a:extLst>
                <a:ext uri="{FF2B5EF4-FFF2-40B4-BE49-F238E27FC236}">
                  <a16:creationId xmlns:a16="http://schemas.microsoft.com/office/drawing/2014/main" id="{C7AF11B9-2298-41D7-9878-99E19E827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38">
              <a:extLst>
                <a:ext uri="{FF2B5EF4-FFF2-40B4-BE49-F238E27FC236}">
                  <a16:creationId xmlns:a16="http://schemas.microsoft.com/office/drawing/2014/main" id="{7B43B683-4229-4623-A504-56FE6CCB55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9" name="Freeform 39">
              <a:extLst>
                <a:ext uri="{FF2B5EF4-FFF2-40B4-BE49-F238E27FC236}">
                  <a16:creationId xmlns:a16="http://schemas.microsoft.com/office/drawing/2014/main" id="{7B4CC276-9BB9-4394-A369-F7DB2BD8E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0" name="Freeform 40">
              <a:extLst>
                <a:ext uri="{FF2B5EF4-FFF2-40B4-BE49-F238E27FC236}">
                  <a16:creationId xmlns:a16="http://schemas.microsoft.com/office/drawing/2014/main" id="{98010162-18EE-455C-AABD-0B715C2BBF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1" name="Freeform 41">
              <a:extLst>
                <a:ext uri="{FF2B5EF4-FFF2-40B4-BE49-F238E27FC236}">
                  <a16:creationId xmlns:a16="http://schemas.microsoft.com/office/drawing/2014/main" id="{5950D288-22B2-4286-B4FB-D6665C103E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42">
              <a:extLst>
                <a:ext uri="{FF2B5EF4-FFF2-40B4-BE49-F238E27FC236}">
                  <a16:creationId xmlns:a16="http://schemas.microsoft.com/office/drawing/2014/main" id="{E0A686CA-B0EF-4B0C-B69B-E715EA3E54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3" name="Freeform 43">
              <a:extLst>
                <a:ext uri="{FF2B5EF4-FFF2-40B4-BE49-F238E27FC236}">
                  <a16:creationId xmlns:a16="http://schemas.microsoft.com/office/drawing/2014/main" id="{75D61EE6-C405-433B-AEC8-6241D54720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4" name="Freeform 44">
              <a:extLst>
                <a:ext uri="{FF2B5EF4-FFF2-40B4-BE49-F238E27FC236}">
                  <a16:creationId xmlns:a16="http://schemas.microsoft.com/office/drawing/2014/main" id="{4C718553-7221-4BFF-AFEE-64E166C6A8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5" name="Rectangle 45">
              <a:extLst>
                <a:ext uri="{FF2B5EF4-FFF2-40B4-BE49-F238E27FC236}">
                  <a16:creationId xmlns:a16="http://schemas.microsoft.com/office/drawing/2014/main" id="{9F00A845-A7BB-4253-8C15-0FF3D05980E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16" name="Freeform 46">
              <a:extLst>
                <a:ext uri="{FF2B5EF4-FFF2-40B4-BE49-F238E27FC236}">
                  <a16:creationId xmlns:a16="http://schemas.microsoft.com/office/drawing/2014/main" id="{53476DBF-E7E4-46E9-AAF2-8810E14EEC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7" name="Freeform 47">
              <a:extLst>
                <a:ext uri="{FF2B5EF4-FFF2-40B4-BE49-F238E27FC236}">
                  <a16:creationId xmlns:a16="http://schemas.microsoft.com/office/drawing/2014/main" id="{4F608C86-9940-444C-B200-155DF4E02B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8" name="Freeform 48">
              <a:extLst>
                <a:ext uri="{FF2B5EF4-FFF2-40B4-BE49-F238E27FC236}">
                  <a16:creationId xmlns:a16="http://schemas.microsoft.com/office/drawing/2014/main" id="{BB49A08B-2E6F-4B8C-8F61-6869B069B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9" name="Freeform 49">
              <a:extLst>
                <a:ext uri="{FF2B5EF4-FFF2-40B4-BE49-F238E27FC236}">
                  <a16:creationId xmlns:a16="http://schemas.microsoft.com/office/drawing/2014/main" id="{03A08195-C526-497F-89D0-566E91704B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0" name="Freeform 50">
              <a:extLst>
                <a:ext uri="{FF2B5EF4-FFF2-40B4-BE49-F238E27FC236}">
                  <a16:creationId xmlns:a16="http://schemas.microsoft.com/office/drawing/2014/main" id="{235FDAAF-2063-40C9-BE1C-7E116C8A30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1" name="Freeform 51">
              <a:extLst>
                <a:ext uri="{FF2B5EF4-FFF2-40B4-BE49-F238E27FC236}">
                  <a16:creationId xmlns:a16="http://schemas.microsoft.com/office/drawing/2014/main" id="{2EAF15FA-570E-412B-992B-CAAB83384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2" name="Freeform 52">
              <a:extLst>
                <a:ext uri="{FF2B5EF4-FFF2-40B4-BE49-F238E27FC236}">
                  <a16:creationId xmlns:a16="http://schemas.microsoft.com/office/drawing/2014/main" id="{91FCA14D-FA3E-44C1-B8CB-8C8B730486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53">
              <a:extLst>
                <a:ext uri="{FF2B5EF4-FFF2-40B4-BE49-F238E27FC236}">
                  <a16:creationId xmlns:a16="http://schemas.microsoft.com/office/drawing/2014/main" id="{A889215B-3708-4985-A1D7-42A99B3575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54">
              <a:extLst>
                <a:ext uri="{FF2B5EF4-FFF2-40B4-BE49-F238E27FC236}">
                  <a16:creationId xmlns:a16="http://schemas.microsoft.com/office/drawing/2014/main" id="{5C58C66E-AFD4-4A37-9646-FF8A511A6C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Freeform 55">
              <a:extLst>
                <a:ext uri="{FF2B5EF4-FFF2-40B4-BE49-F238E27FC236}">
                  <a16:creationId xmlns:a16="http://schemas.microsoft.com/office/drawing/2014/main" id="{F99DC7ED-E983-4ACA-B702-727C2A5939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6" name="Freeform 56">
              <a:extLst>
                <a:ext uri="{FF2B5EF4-FFF2-40B4-BE49-F238E27FC236}">
                  <a16:creationId xmlns:a16="http://schemas.microsoft.com/office/drawing/2014/main" id="{918FC910-5BDA-49AE-95A5-774012D2D6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57">
              <a:extLst>
                <a:ext uri="{FF2B5EF4-FFF2-40B4-BE49-F238E27FC236}">
                  <a16:creationId xmlns:a16="http://schemas.microsoft.com/office/drawing/2014/main" id="{AA1E286C-EECB-46DC-9505-501CCDD8B8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8" name="Freeform 58">
              <a:extLst>
                <a:ext uri="{FF2B5EF4-FFF2-40B4-BE49-F238E27FC236}">
                  <a16:creationId xmlns:a16="http://schemas.microsoft.com/office/drawing/2014/main" id="{A838D816-F9F3-4AB2-92C6-1F986D0BC0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Başlık 1">
            <a:extLst>
              <a:ext uri="{FF2B5EF4-FFF2-40B4-BE49-F238E27FC236}">
                <a16:creationId xmlns:a16="http://schemas.microsoft.com/office/drawing/2014/main" id="{0E99D149-5956-0E65-D48F-0238DF34388D}"/>
              </a:ext>
            </a:extLst>
          </p:cNvPr>
          <p:cNvSpPr>
            <a:spLocks noGrp="1"/>
          </p:cNvSpPr>
          <p:nvPr>
            <p:ph type="title"/>
          </p:nvPr>
        </p:nvSpPr>
        <p:spPr>
          <a:xfrm>
            <a:off x="1617233" y="4539573"/>
            <a:ext cx="8957534" cy="1182838"/>
          </a:xfrm>
        </p:spPr>
        <p:txBody>
          <a:bodyPr vert="horz" lIns="91440" tIns="45720" rIns="91440" bIns="45720" rtlCol="0" anchor="b">
            <a:normAutofit/>
          </a:bodyPr>
          <a:lstStyle/>
          <a:p>
            <a:pPr algn="ctr"/>
            <a:r>
              <a:rPr lang="tr-TR" sz="4800">
                <a:solidFill>
                  <a:srgbClr val="FFFFFF"/>
                </a:solidFill>
              </a:rPr>
              <a:t>GENDER ESTIMATION RESULTS</a:t>
            </a:r>
            <a:endParaRPr lang="en-US" sz="4800">
              <a:solidFill>
                <a:srgbClr val="FFFFFF"/>
              </a:solidFill>
            </a:endParaRPr>
          </a:p>
        </p:txBody>
      </p:sp>
      <p:sp>
        <p:nvSpPr>
          <p:cNvPr id="3" name="İçerik Yer Tutucusu 2">
            <a:extLst>
              <a:ext uri="{FF2B5EF4-FFF2-40B4-BE49-F238E27FC236}">
                <a16:creationId xmlns:a16="http://schemas.microsoft.com/office/drawing/2014/main" id="{DECD8963-3942-B96E-E962-BC4BD4EFD606}"/>
              </a:ext>
            </a:extLst>
          </p:cNvPr>
          <p:cNvSpPr>
            <a:spLocks noGrp="1"/>
          </p:cNvSpPr>
          <p:nvPr>
            <p:ph idx="1"/>
          </p:nvPr>
        </p:nvSpPr>
        <p:spPr>
          <a:xfrm>
            <a:off x="1911275" y="5722411"/>
            <a:ext cx="8369450" cy="480330"/>
          </a:xfrm>
        </p:spPr>
        <p:txBody>
          <a:bodyPr vert="horz" lIns="91440" tIns="45720" rIns="91440" bIns="45720" rtlCol="0">
            <a:normAutofit/>
          </a:bodyPr>
          <a:lstStyle/>
          <a:p>
            <a:pPr marL="0" indent="0" algn="ctr">
              <a:buNone/>
            </a:pPr>
            <a:r>
              <a:rPr lang="en-US" sz="2000" cap="all">
                <a:solidFill>
                  <a:schemeClr val="bg2"/>
                </a:solidFill>
              </a:rPr>
              <a:t>Accuracy: %95.05 Working time: 9.7s</a:t>
            </a:r>
          </a:p>
        </p:txBody>
      </p:sp>
      <p:sp useBgFill="1">
        <p:nvSpPr>
          <p:cNvPr id="130" name="Round Diagonal Corner Rectangle 6">
            <a:extLst>
              <a:ext uri="{FF2B5EF4-FFF2-40B4-BE49-F238E27FC236}">
                <a16:creationId xmlns:a16="http://schemas.microsoft.com/office/drawing/2014/main" id="{4683B8BC-85C4-41F2-9CD3-B074823B6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974" y="639965"/>
            <a:ext cx="10879991" cy="3598548"/>
          </a:xfrm>
          <a:prstGeom prst="round2DiagRect">
            <a:avLst>
              <a:gd name="adj1" fmla="val 9529"/>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Resim 6" descr="metin, ekran görüntüsü içeren bir resim&#10;&#10;Açıklama otomatik olarak oluşturuldu">
            <a:extLst>
              <a:ext uri="{FF2B5EF4-FFF2-40B4-BE49-F238E27FC236}">
                <a16:creationId xmlns:a16="http://schemas.microsoft.com/office/drawing/2014/main" id="{ED1FFCCB-AE49-7960-F990-646E27363AD4}"/>
              </a:ext>
            </a:extLst>
          </p:cNvPr>
          <p:cNvPicPr>
            <a:picLocks noChangeAspect="1"/>
          </p:cNvPicPr>
          <p:nvPr/>
        </p:nvPicPr>
        <p:blipFill>
          <a:blip r:embed="rId3"/>
          <a:stretch>
            <a:fillRect/>
          </a:stretch>
        </p:blipFill>
        <p:spPr>
          <a:xfrm>
            <a:off x="1383964" y="951493"/>
            <a:ext cx="9446011" cy="2975493"/>
          </a:xfrm>
          <a:prstGeom prst="rect">
            <a:avLst/>
          </a:prstGeom>
        </p:spPr>
      </p:pic>
    </p:spTree>
    <p:extLst>
      <p:ext uri="{BB962C8B-B14F-4D97-AF65-F5344CB8AC3E}">
        <p14:creationId xmlns:p14="http://schemas.microsoft.com/office/powerpoint/2010/main" val="229522981"/>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D4247D9-3722-2A6D-65DF-1E7D84A9E419}"/>
              </a:ext>
            </a:extLst>
          </p:cNvPr>
          <p:cNvSpPr>
            <a:spLocks noGrp="1"/>
          </p:cNvSpPr>
          <p:nvPr>
            <p:ph type="title"/>
          </p:nvPr>
        </p:nvSpPr>
        <p:spPr>
          <a:xfrm>
            <a:off x="1141413" y="618518"/>
            <a:ext cx="9905998" cy="1478570"/>
          </a:xfrm>
        </p:spPr>
        <p:txBody>
          <a:bodyPr>
            <a:normAutofit/>
          </a:bodyPr>
          <a:lstStyle/>
          <a:p>
            <a:r>
              <a:rPr lang="tr-TR" err="1"/>
              <a:t>The</a:t>
            </a:r>
            <a:r>
              <a:rPr lang="tr-TR"/>
              <a:t> Project </a:t>
            </a:r>
            <a:r>
              <a:rPr lang="tr-TR" err="1"/>
              <a:t>ın</a:t>
            </a:r>
            <a:r>
              <a:rPr lang="tr-TR"/>
              <a:t> a </a:t>
            </a:r>
            <a:r>
              <a:rPr lang="tr-TR" err="1"/>
              <a:t>nutshell</a:t>
            </a:r>
            <a:endParaRPr lang="en-US"/>
          </a:p>
        </p:txBody>
      </p:sp>
      <p:pic>
        <p:nvPicPr>
          <p:cNvPr id="7" name="Resim 6" descr="kişi, şahıs, insan yüzü, dudak, deri, cilt içeren bir resim&#10;&#10;Açıklama otomatik olarak oluşturuldu">
            <a:extLst>
              <a:ext uri="{FF2B5EF4-FFF2-40B4-BE49-F238E27FC236}">
                <a16:creationId xmlns:a16="http://schemas.microsoft.com/office/drawing/2014/main" id="{4EB295CD-D3DE-94EB-7F79-AFDDB00441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1411" y="2892935"/>
            <a:ext cx="2262754" cy="2262754"/>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5" name="İçerik Yer Tutucusu 4" descr="insan yüzü, kişi, şahıs, alın, kaş içeren bir resim&#10;&#10;Açıklama otomatik olarak oluşturuldu">
            <a:extLst>
              <a:ext uri="{FF2B5EF4-FFF2-40B4-BE49-F238E27FC236}">
                <a16:creationId xmlns:a16="http://schemas.microsoft.com/office/drawing/2014/main" id="{10AAC9C0-5213-907A-4CF2-665B1D0CA9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7891" y="2892935"/>
            <a:ext cx="2262754" cy="2262754"/>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11" name="Content Placeholder 10">
            <a:extLst>
              <a:ext uri="{FF2B5EF4-FFF2-40B4-BE49-F238E27FC236}">
                <a16:creationId xmlns:a16="http://schemas.microsoft.com/office/drawing/2014/main" id="{22DEC79D-A38D-264E-6315-6EAEB756BBE5}"/>
              </a:ext>
            </a:extLst>
          </p:cNvPr>
          <p:cNvSpPr>
            <a:spLocks noGrp="1"/>
          </p:cNvSpPr>
          <p:nvPr>
            <p:ph idx="1"/>
          </p:nvPr>
        </p:nvSpPr>
        <p:spPr>
          <a:xfrm>
            <a:off x="6336727" y="2249487"/>
            <a:ext cx="4710683" cy="3541714"/>
          </a:xfrm>
        </p:spPr>
        <p:txBody>
          <a:bodyPr>
            <a:normAutofit/>
          </a:bodyPr>
          <a:lstStyle/>
          <a:p>
            <a:r>
              <a:rPr lang="tr-TR"/>
              <a:t>Gender classification, age regression output:</a:t>
            </a:r>
          </a:p>
          <a:p>
            <a:r>
              <a:rPr lang="tr-TR"/>
              <a:t>Prediction 1: Age: 28.3 Gender: 1</a:t>
            </a:r>
          </a:p>
          <a:p>
            <a:r>
              <a:rPr lang="tr-TR"/>
              <a:t>Prediction 2: Age: 28.8 Gender: 0</a:t>
            </a:r>
            <a:endParaRPr lang="en-US"/>
          </a:p>
        </p:txBody>
      </p:sp>
      <p:sp>
        <p:nvSpPr>
          <p:cNvPr id="8" name="Metin kutusu 7">
            <a:extLst>
              <a:ext uri="{FF2B5EF4-FFF2-40B4-BE49-F238E27FC236}">
                <a16:creationId xmlns:a16="http://schemas.microsoft.com/office/drawing/2014/main" id="{E9F5C397-FE6C-89FB-1643-3531B7FB789E}"/>
              </a:ext>
            </a:extLst>
          </p:cNvPr>
          <p:cNvSpPr txBox="1"/>
          <p:nvPr/>
        </p:nvSpPr>
        <p:spPr>
          <a:xfrm>
            <a:off x="1264596" y="5582204"/>
            <a:ext cx="4566049" cy="369332"/>
          </a:xfrm>
          <a:prstGeom prst="rect">
            <a:avLst/>
          </a:prstGeom>
          <a:noFill/>
        </p:spPr>
        <p:txBody>
          <a:bodyPr wrap="square" rtlCol="0">
            <a:spAutoFit/>
          </a:bodyPr>
          <a:lstStyle/>
          <a:p>
            <a:r>
              <a:rPr lang="tr-TR"/>
              <a:t>27/1                            27/0</a:t>
            </a:r>
            <a:endParaRPr lang="en-US"/>
          </a:p>
        </p:txBody>
      </p:sp>
    </p:spTree>
    <p:extLst>
      <p:ext uri="{BB962C8B-B14F-4D97-AF65-F5344CB8AC3E}">
        <p14:creationId xmlns:p14="http://schemas.microsoft.com/office/powerpoint/2010/main" val="14862774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9970342-1195-8F5D-C54D-FB870B22435F}"/>
              </a:ext>
            </a:extLst>
          </p:cNvPr>
          <p:cNvSpPr>
            <a:spLocks noGrp="1"/>
          </p:cNvSpPr>
          <p:nvPr>
            <p:ph type="title"/>
          </p:nvPr>
        </p:nvSpPr>
        <p:spPr/>
        <p:txBody>
          <a:bodyPr/>
          <a:lstStyle/>
          <a:p>
            <a:endParaRPr lang="en-US"/>
          </a:p>
        </p:txBody>
      </p:sp>
      <p:pic>
        <p:nvPicPr>
          <p:cNvPr id="5" name="İçerik Yer Tutucusu 4" descr="insan yüzü, giyim, adam, insan, metin içeren bir resim&#10;&#10;Açıklama otomatik olarak oluşturuldu">
            <a:extLst>
              <a:ext uri="{FF2B5EF4-FFF2-40B4-BE49-F238E27FC236}">
                <a16:creationId xmlns:a16="http://schemas.microsoft.com/office/drawing/2014/main" id="{798FD89B-E96B-9631-B0D8-534101E3DE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590"/>
            <a:ext cx="12192000" cy="6859590"/>
          </a:xfrm>
        </p:spPr>
      </p:pic>
    </p:spTree>
    <p:extLst>
      <p:ext uri="{BB962C8B-B14F-4D97-AF65-F5344CB8AC3E}">
        <p14:creationId xmlns:p14="http://schemas.microsoft.com/office/powerpoint/2010/main" val="25129295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94CC4D3-D904-AA49-FFB9-46A49FCFA082}"/>
              </a:ext>
            </a:extLst>
          </p:cNvPr>
          <p:cNvSpPr>
            <a:spLocks noGrp="1"/>
          </p:cNvSpPr>
          <p:nvPr>
            <p:ph type="title"/>
          </p:nvPr>
        </p:nvSpPr>
        <p:spPr/>
        <p:txBody>
          <a:bodyPr/>
          <a:lstStyle/>
          <a:p>
            <a:r>
              <a:rPr lang="en-US"/>
              <a:t>Our </a:t>
            </a:r>
            <a:r>
              <a:rPr lang="en-US" err="1"/>
              <a:t>ımplementatıon</a:t>
            </a:r>
            <a:r>
              <a:rPr lang="en-US"/>
              <a:t> steps</a:t>
            </a:r>
            <a:r>
              <a:rPr lang="tr-TR"/>
              <a:t>	</a:t>
            </a:r>
            <a:endParaRPr lang="en-US"/>
          </a:p>
        </p:txBody>
      </p:sp>
      <p:sp>
        <p:nvSpPr>
          <p:cNvPr id="3" name="İçerik Yer Tutucusu 2">
            <a:extLst>
              <a:ext uri="{FF2B5EF4-FFF2-40B4-BE49-F238E27FC236}">
                <a16:creationId xmlns:a16="http://schemas.microsoft.com/office/drawing/2014/main" id="{10A86A58-4D6C-30E5-8C63-B2FE6E144CAA}"/>
              </a:ext>
            </a:extLst>
          </p:cNvPr>
          <p:cNvSpPr>
            <a:spLocks noGrp="1"/>
          </p:cNvSpPr>
          <p:nvPr>
            <p:ph idx="1"/>
          </p:nvPr>
        </p:nvSpPr>
        <p:spPr/>
        <p:txBody>
          <a:bodyPr>
            <a:normAutofit fontScale="85000" lnSpcReduction="20000"/>
          </a:bodyPr>
          <a:lstStyle/>
          <a:p>
            <a:r>
              <a:rPr lang="en-US" err="1"/>
              <a:t>Chosing</a:t>
            </a:r>
            <a:r>
              <a:rPr lang="en-US"/>
              <a:t> the appropriate dataset</a:t>
            </a:r>
            <a:endParaRPr lang="tr-TR"/>
          </a:p>
          <a:p>
            <a:r>
              <a:rPr lang="tr-TR"/>
              <a:t>Parsing the information of dataset (Age, gender)</a:t>
            </a:r>
          </a:p>
          <a:p>
            <a:r>
              <a:rPr lang="tr-TR"/>
              <a:t>Face Detection using Viola-Jones algorithm</a:t>
            </a:r>
          </a:p>
          <a:p>
            <a:r>
              <a:rPr lang="en-US"/>
              <a:t>Preprocessing</a:t>
            </a:r>
          </a:p>
          <a:p>
            <a:r>
              <a:rPr lang="en-US"/>
              <a:t>Face features </a:t>
            </a:r>
            <a:r>
              <a:rPr lang="en-US" err="1"/>
              <a:t>adapta</a:t>
            </a:r>
            <a:r>
              <a:rPr lang="tr-TR"/>
              <a:t>t</a:t>
            </a:r>
            <a:r>
              <a:rPr lang="en-US"/>
              <a:t>ion</a:t>
            </a:r>
            <a:endParaRPr lang="tr-TR"/>
          </a:p>
          <a:p>
            <a:r>
              <a:rPr lang="tr-TR"/>
              <a:t>PCA</a:t>
            </a:r>
            <a:endParaRPr lang="en-US"/>
          </a:p>
          <a:p>
            <a:r>
              <a:rPr lang="en-US"/>
              <a:t>Estimation</a:t>
            </a:r>
          </a:p>
          <a:p>
            <a:r>
              <a:rPr lang="en-US"/>
              <a:t>Results and performance measure</a:t>
            </a:r>
          </a:p>
        </p:txBody>
      </p:sp>
    </p:spTree>
    <p:extLst>
      <p:ext uri="{BB962C8B-B14F-4D97-AF65-F5344CB8AC3E}">
        <p14:creationId xmlns:p14="http://schemas.microsoft.com/office/powerpoint/2010/main" val="453497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02F0EDF-2BA3-7076-285A-68A3518999C6}"/>
              </a:ext>
            </a:extLst>
          </p:cNvPr>
          <p:cNvSpPr>
            <a:spLocks noGrp="1"/>
          </p:cNvSpPr>
          <p:nvPr>
            <p:ph type="title"/>
          </p:nvPr>
        </p:nvSpPr>
        <p:spPr/>
        <p:txBody>
          <a:bodyPr/>
          <a:lstStyle/>
          <a:p>
            <a:r>
              <a:rPr lang="en-US"/>
              <a:t>Chosing the appropriate dataset</a:t>
            </a:r>
          </a:p>
        </p:txBody>
      </p:sp>
      <p:sp>
        <p:nvSpPr>
          <p:cNvPr id="3" name="İçerik Yer Tutucusu 2">
            <a:extLst>
              <a:ext uri="{FF2B5EF4-FFF2-40B4-BE49-F238E27FC236}">
                <a16:creationId xmlns:a16="http://schemas.microsoft.com/office/drawing/2014/main" id="{52044BC0-9ABC-8F9B-340B-698D33E5165F}"/>
              </a:ext>
            </a:extLst>
          </p:cNvPr>
          <p:cNvSpPr>
            <a:spLocks noGrp="1"/>
          </p:cNvSpPr>
          <p:nvPr>
            <p:ph idx="1"/>
          </p:nvPr>
        </p:nvSpPr>
        <p:spPr/>
        <p:txBody>
          <a:bodyPr>
            <a:normAutofit/>
          </a:bodyPr>
          <a:lstStyle/>
          <a:p>
            <a:r>
              <a:rPr lang="tr-TR"/>
              <a:t>Dataset we use to train the machine learning algorithm has huge importance for this project. Number of images is our main concern. Larger number of images is better for algorithm to have less error. Yet, it takes long time to process large data. Thus, our data should both give good results and be operation friendly.</a:t>
            </a:r>
            <a:endParaRPr lang="en-US"/>
          </a:p>
        </p:txBody>
      </p:sp>
    </p:spTree>
    <p:extLst>
      <p:ext uri="{BB962C8B-B14F-4D97-AF65-F5344CB8AC3E}">
        <p14:creationId xmlns:p14="http://schemas.microsoft.com/office/powerpoint/2010/main" val="3636514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2784371-7866-86DB-5F3E-5F310B3BAC19}"/>
              </a:ext>
            </a:extLst>
          </p:cNvPr>
          <p:cNvSpPr>
            <a:spLocks noGrp="1"/>
          </p:cNvSpPr>
          <p:nvPr>
            <p:ph type="title"/>
          </p:nvPr>
        </p:nvSpPr>
        <p:spPr>
          <a:xfrm>
            <a:off x="1141412" y="618518"/>
            <a:ext cx="5894387" cy="1478570"/>
          </a:xfrm>
        </p:spPr>
        <p:txBody>
          <a:bodyPr anchor="b">
            <a:normAutofit/>
          </a:bodyPr>
          <a:lstStyle/>
          <a:p>
            <a:r>
              <a:rPr lang="tr-TR"/>
              <a:t>DATABASE WE HAVE USED	</a:t>
            </a:r>
            <a:endParaRPr lang="en-US"/>
          </a:p>
        </p:txBody>
      </p:sp>
      <p:sp>
        <p:nvSpPr>
          <p:cNvPr id="3" name="İçerik Yer Tutucusu 2">
            <a:extLst>
              <a:ext uri="{FF2B5EF4-FFF2-40B4-BE49-F238E27FC236}">
                <a16:creationId xmlns:a16="http://schemas.microsoft.com/office/drawing/2014/main" id="{0D960C38-0CC6-22D6-66D9-FB0300FD6D8E}"/>
              </a:ext>
            </a:extLst>
          </p:cNvPr>
          <p:cNvSpPr>
            <a:spLocks noGrp="1"/>
          </p:cNvSpPr>
          <p:nvPr>
            <p:ph idx="1"/>
          </p:nvPr>
        </p:nvSpPr>
        <p:spPr>
          <a:xfrm>
            <a:off x="1141412" y="2249487"/>
            <a:ext cx="5894388" cy="3541714"/>
          </a:xfrm>
        </p:spPr>
        <p:txBody>
          <a:bodyPr>
            <a:normAutofit/>
          </a:bodyPr>
          <a:lstStyle/>
          <a:p>
            <a:r>
              <a:rPr lang="tr-TR"/>
              <a:t>First subset of UTKFaces: Contains 600 images and used for testing the basic results of our algorithm.</a:t>
            </a:r>
          </a:p>
          <a:p>
            <a:r>
              <a:rPr lang="tr-TR"/>
              <a:t>Second subset of UTKFaces: Contains 2448 images and used for performance evaluation of the algorithm concerning blurred, rotated, bad quality images.</a:t>
            </a:r>
            <a:endParaRPr lang="en-US"/>
          </a:p>
          <a:p>
            <a:endParaRPr lang="en-US"/>
          </a:p>
        </p:txBody>
      </p:sp>
      <p:pic>
        <p:nvPicPr>
          <p:cNvPr id="5" name="Resim 4" descr="insan yüzü, alın, kaş, kişi, şahıs içeren bir resim&#10;&#10;Açıklama otomatik olarak oluşturuldu">
            <a:extLst>
              <a:ext uri="{FF2B5EF4-FFF2-40B4-BE49-F238E27FC236}">
                <a16:creationId xmlns:a16="http://schemas.microsoft.com/office/drawing/2014/main" id="{2A57514F-E68F-6513-7948-2C6514723C7F}"/>
              </a:ext>
            </a:extLst>
          </p:cNvPr>
          <p:cNvPicPr>
            <a:picLocks noChangeAspect="1"/>
          </p:cNvPicPr>
          <p:nvPr/>
        </p:nvPicPr>
        <p:blipFill rotWithShape="1">
          <a:blip r:embed="rId3">
            <a:extLst>
              <a:ext uri="{28A0092B-C50C-407E-A947-70E740481C1C}">
                <a14:useLocalDpi xmlns:a14="http://schemas.microsoft.com/office/drawing/2010/main" val="0"/>
              </a:ext>
            </a:extLst>
          </a:blip>
          <a:srcRect t="14671" b="14671"/>
          <a:stretch/>
        </p:blipFill>
        <p:spPr>
          <a:xfrm>
            <a:off x="7619998" y="780235"/>
            <a:ext cx="3425199" cy="2420166"/>
          </a:xfrm>
          <a:custGeom>
            <a:avLst/>
            <a:gdLst/>
            <a:ahLst/>
            <a:cxnLst/>
            <a:rect l="l" t="t" r="r" b="b"/>
            <a:pathLst>
              <a:path w="3425199" h="2420166">
                <a:moveTo>
                  <a:pt x="166465" y="0"/>
                </a:moveTo>
                <a:lnTo>
                  <a:pt x="3425199" y="0"/>
                </a:lnTo>
                <a:lnTo>
                  <a:pt x="3425199" y="2420166"/>
                </a:lnTo>
                <a:lnTo>
                  <a:pt x="0" y="2420166"/>
                </a:lnTo>
                <a:lnTo>
                  <a:pt x="0" y="166465"/>
                </a:lnTo>
                <a:cubicBezTo>
                  <a:pt x="0" y="74529"/>
                  <a:pt x="74529" y="0"/>
                  <a:pt x="166465" y="0"/>
                </a:cubicBezTo>
                <a:close/>
              </a:path>
            </a:pathLst>
          </a:cu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7" name="Resim 6" descr="insan yüzü, kişi, şahıs, adam, insan, çene içeren bir resim&#10;&#10;Açıklama otomatik olarak oluşturuldu">
            <a:extLst>
              <a:ext uri="{FF2B5EF4-FFF2-40B4-BE49-F238E27FC236}">
                <a16:creationId xmlns:a16="http://schemas.microsoft.com/office/drawing/2014/main" id="{AAEB9746-2FCD-7A45-1ECA-6DA0C343B807}"/>
              </a:ext>
            </a:extLst>
          </p:cNvPr>
          <p:cNvPicPr>
            <a:picLocks noChangeAspect="1"/>
          </p:cNvPicPr>
          <p:nvPr/>
        </p:nvPicPr>
        <p:blipFill rotWithShape="1">
          <a:blip r:embed="rId4">
            <a:extLst>
              <a:ext uri="{28A0092B-C50C-407E-A947-70E740481C1C}">
                <a14:useLocalDpi xmlns:a14="http://schemas.microsoft.com/office/drawing/2010/main" val="0"/>
              </a:ext>
            </a:extLst>
          </a:blip>
          <a:srcRect t="12421" b="16921"/>
          <a:stretch/>
        </p:blipFill>
        <p:spPr>
          <a:xfrm>
            <a:off x="7619998" y="3200401"/>
            <a:ext cx="3425199" cy="2420166"/>
          </a:xfrm>
          <a:custGeom>
            <a:avLst/>
            <a:gdLst/>
            <a:ahLst/>
            <a:cxnLst/>
            <a:rect l="l" t="t" r="r" b="b"/>
            <a:pathLst>
              <a:path w="3425199" h="2420166">
                <a:moveTo>
                  <a:pt x="0" y="0"/>
                </a:moveTo>
                <a:lnTo>
                  <a:pt x="3425199" y="0"/>
                </a:lnTo>
                <a:lnTo>
                  <a:pt x="3425199" y="2253701"/>
                </a:lnTo>
                <a:cubicBezTo>
                  <a:pt x="3425199" y="2345637"/>
                  <a:pt x="3350670" y="2420166"/>
                  <a:pt x="3258734" y="2420166"/>
                </a:cubicBezTo>
                <a:lnTo>
                  <a:pt x="0" y="2420166"/>
                </a:lnTo>
                <a:close/>
              </a:path>
            </a:pathLst>
          </a:cu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542066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80FE91E-818E-68A9-773B-0CC72224F729}"/>
              </a:ext>
            </a:extLst>
          </p:cNvPr>
          <p:cNvSpPr>
            <a:spLocks noGrp="1"/>
          </p:cNvSpPr>
          <p:nvPr>
            <p:ph type="title"/>
          </p:nvPr>
        </p:nvSpPr>
        <p:spPr>
          <a:xfrm>
            <a:off x="1141413" y="618518"/>
            <a:ext cx="9905998" cy="1478570"/>
          </a:xfrm>
        </p:spPr>
        <p:txBody>
          <a:bodyPr>
            <a:normAutofit/>
          </a:bodyPr>
          <a:lstStyle/>
          <a:p>
            <a:r>
              <a:rPr lang="tr-TR"/>
              <a:t>ParsIng the InformatIon of dataset</a:t>
            </a:r>
            <a:endParaRPr lang="en-US"/>
          </a:p>
        </p:txBody>
      </p:sp>
      <p:pic>
        <p:nvPicPr>
          <p:cNvPr id="5" name="İçerik Yer Tutucusu 4">
            <a:extLst>
              <a:ext uri="{FF2B5EF4-FFF2-40B4-BE49-F238E27FC236}">
                <a16:creationId xmlns:a16="http://schemas.microsoft.com/office/drawing/2014/main" id="{02A7B010-5E03-B118-D40D-0F78C2699830}"/>
              </a:ext>
            </a:extLst>
          </p:cNvPr>
          <p:cNvPicPr>
            <a:picLocks noChangeAspect="1"/>
          </p:cNvPicPr>
          <p:nvPr/>
        </p:nvPicPr>
        <p:blipFill>
          <a:blip r:embed="rId3"/>
          <a:stretch>
            <a:fillRect/>
          </a:stretch>
        </p:blipFill>
        <p:spPr>
          <a:xfrm>
            <a:off x="1141413" y="1834441"/>
            <a:ext cx="2168165"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9" name="Content Placeholder 8">
            <a:extLst>
              <a:ext uri="{FF2B5EF4-FFF2-40B4-BE49-F238E27FC236}">
                <a16:creationId xmlns:a16="http://schemas.microsoft.com/office/drawing/2014/main" id="{F3BB86BB-91FE-07A7-EDE8-0B7BAFFEB98E}"/>
              </a:ext>
            </a:extLst>
          </p:cNvPr>
          <p:cNvSpPr>
            <a:spLocks noGrp="1"/>
          </p:cNvSpPr>
          <p:nvPr>
            <p:ph idx="1"/>
          </p:nvPr>
        </p:nvSpPr>
        <p:spPr>
          <a:xfrm>
            <a:off x="3608962" y="1834442"/>
            <a:ext cx="7438449" cy="3956760"/>
          </a:xfrm>
        </p:spPr>
        <p:txBody>
          <a:bodyPr>
            <a:normAutofit/>
          </a:bodyPr>
          <a:lstStyle/>
          <a:p>
            <a:r>
              <a:rPr lang="tr-TR"/>
              <a:t>Images in UTKFaces dataset is labeled like this. 28: Age, 0: Male, 0: Race(White)</a:t>
            </a:r>
          </a:p>
          <a:p>
            <a:r>
              <a:rPr lang="tr-TR"/>
              <a:t>We created a function called extract_labels:</a:t>
            </a:r>
          </a:p>
          <a:p>
            <a:r>
              <a:rPr lang="en-US" sz="1800" b="0" i="0" u="none" strike="noStrike" baseline="0">
                <a:solidFill>
                  <a:srgbClr val="0000FF"/>
                </a:solidFill>
                <a:latin typeface="Courier New" panose="02070309020205020404" pitchFamily="49" charset="0"/>
              </a:rPr>
              <a:t>function</a:t>
            </a:r>
            <a:r>
              <a:rPr lang="en-US" sz="1800" b="0" i="0" u="none" strike="noStrike" baseline="0">
                <a:solidFill>
                  <a:srgbClr val="000000"/>
                </a:solidFill>
                <a:latin typeface="Courier New" panose="02070309020205020404" pitchFamily="49" charset="0"/>
              </a:rPr>
              <a:t> </a:t>
            </a:r>
            <a:r>
              <a:rPr lang="en-US" sz="1800" b="0" i="0" u="none" strike="noStrike" baseline="0">
                <a:latin typeface="Courier New" panose="02070309020205020404" pitchFamily="49" charset="0"/>
              </a:rPr>
              <a:t>[age, gender] = extract_labels(filename)</a:t>
            </a:r>
          </a:p>
          <a:p>
            <a:r>
              <a:rPr lang="en-US" sz="1800" b="0" i="0" u="none" strike="noStrike" baseline="0">
                <a:latin typeface="Courier New" panose="02070309020205020404" pitchFamily="49" charset="0"/>
              </a:rPr>
              <a:t>    split_name = split(filename, '_');</a:t>
            </a:r>
          </a:p>
          <a:p>
            <a:r>
              <a:rPr lang="en-US" sz="1800" b="0" i="0" u="none" strike="noStrike" baseline="0">
                <a:latin typeface="Courier New" panose="02070309020205020404" pitchFamily="49" charset="0"/>
              </a:rPr>
              <a:t>    age = str2double(split_name{1});</a:t>
            </a:r>
          </a:p>
          <a:p>
            <a:r>
              <a:rPr lang="en-US" sz="1800" b="0" i="0" u="none" strike="noStrike" baseline="0">
                <a:latin typeface="Courier New" panose="02070309020205020404" pitchFamily="49" charset="0"/>
              </a:rPr>
              <a:t>    gender = str2double(split_name{2});</a:t>
            </a:r>
          </a:p>
          <a:p>
            <a:r>
              <a:rPr lang="en-US" sz="1800" b="0" i="0" u="none" strike="noStrike" baseline="0">
                <a:solidFill>
                  <a:srgbClr val="0000FF"/>
                </a:solidFill>
                <a:latin typeface="Courier New" panose="02070309020205020404" pitchFamily="49" charset="0"/>
              </a:rPr>
              <a:t>end</a:t>
            </a:r>
          </a:p>
          <a:p>
            <a:endParaRPr lang="en-US"/>
          </a:p>
        </p:txBody>
      </p:sp>
    </p:spTree>
    <p:extLst>
      <p:ext uri="{BB962C8B-B14F-4D97-AF65-F5344CB8AC3E}">
        <p14:creationId xmlns:p14="http://schemas.microsoft.com/office/powerpoint/2010/main" val="29395555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CB5852E-568C-D4E2-0D20-126726A47C2F}"/>
              </a:ext>
            </a:extLst>
          </p:cNvPr>
          <p:cNvSpPr>
            <a:spLocks noGrp="1"/>
          </p:cNvSpPr>
          <p:nvPr>
            <p:ph type="title"/>
          </p:nvPr>
        </p:nvSpPr>
        <p:spPr/>
        <p:txBody>
          <a:bodyPr/>
          <a:lstStyle/>
          <a:p>
            <a:r>
              <a:rPr lang="en-US"/>
              <a:t>Face features adapta</a:t>
            </a:r>
            <a:r>
              <a:rPr lang="tr-TR"/>
              <a:t>t</a:t>
            </a:r>
            <a:r>
              <a:rPr lang="en-US"/>
              <a:t>ion</a:t>
            </a:r>
          </a:p>
        </p:txBody>
      </p:sp>
      <p:sp>
        <p:nvSpPr>
          <p:cNvPr id="3" name="İçerik Yer Tutucusu 2">
            <a:extLst>
              <a:ext uri="{FF2B5EF4-FFF2-40B4-BE49-F238E27FC236}">
                <a16:creationId xmlns:a16="http://schemas.microsoft.com/office/drawing/2014/main" id="{64FA5DF9-E9A4-B952-A3D8-47E7004738DE}"/>
              </a:ext>
            </a:extLst>
          </p:cNvPr>
          <p:cNvSpPr>
            <a:spLocks noGrp="1"/>
          </p:cNvSpPr>
          <p:nvPr>
            <p:ph idx="1"/>
          </p:nvPr>
        </p:nvSpPr>
        <p:spPr/>
        <p:txBody>
          <a:bodyPr>
            <a:normAutofit fontScale="92500" lnSpcReduction="10000"/>
          </a:bodyPr>
          <a:lstStyle/>
          <a:p>
            <a:pPr marL="0" indent="0">
              <a:buNone/>
            </a:pPr>
            <a:r>
              <a:rPr lang="tr-TR"/>
              <a:t>Facial features that can be used for gender and age estimation are:</a:t>
            </a:r>
          </a:p>
          <a:p>
            <a:r>
              <a:rPr lang="tr-TR"/>
              <a:t>Gradient</a:t>
            </a:r>
          </a:p>
          <a:p>
            <a:r>
              <a:rPr lang="tr-TR"/>
              <a:t>Hessian</a:t>
            </a:r>
          </a:p>
          <a:p>
            <a:r>
              <a:rPr lang="tr-TR"/>
              <a:t>Histogram of the Oriented Gradients</a:t>
            </a:r>
          </a:p>
          <a:p>
            <a:r>
              <a:rPr lang="tr-TR"/>
              <a:t>Ratios of face parts,</a:t>
            </a:r>
          </a:p>
          <a:p>
            <a:r>
              <a:rPr lang="tr-TR"/>
              <a:t>Wrinkles</a:t>
            </a:r>
          </a:p>
          <a:p>
            <a:r>
              <a:rPr lang="tr-TR"/>
              <a:t>Hair, beard, moustache</a:t>
            </a:r>
            <a:endParaRPr lang="en-US"/>
          </a:p>
        </p:txBody>
      </p:sp>
    </p:spTree>
    <p:extLst>
      <p:ext uri="{BB962C8B-B14F-4D97-AF65-F5344CB8AC3E}">
        <p14:creationId xmlns:p14="http://schemas.microsoft.com/office/powerpoint/2010/main" val="3339056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2D075DB-C6A7-DFD0-DAA3-20D89B900F97}"/>
              </a:ext>
            </a:extLst>
          </p:cNvPr>
          <p:cNvSpPr>
            <a:spLocks noGrp="1"/>
          </p:cNvSpPr>
          <p:nvPr>
            <p:ph type="title"/>
          </p:nvPr>
        </p:nvSpPr>
        <p:spPr>
          <a:xfrm>
            <a:off x="1141413" y="618518"/>
            <a:ext cx="9905998" cy="1478570"/>
          </a:xfrm>
        </p:spPr>
        <p:txBody>
          <a:bodyPr>
            <a:normAutofit/>
          </a:bodyPr>
          <a:lstStyle/>
          <a:p>
            <a:pPr algn="ctr"/>
            <a:r>
              <a:rPr lang="en-US"/>
              <a:t>Face features adapta</a:t>
            </a:r>
            <a:r>
              <a:rPr lang="tr-TR"/>
              <a:t>t</a:t>
            </a:r>
            <a:r>
              <a:rPr lang="en-US"/>
              <a:t>ion</a:t>
            </a:r>
          </a:p>
        </p:txBody>
      </p:sp>
      <p:sp>
        <p:nvSpPr>
          <p:cNvPr id="3" name="İçerik Yer Tutucusu 2">
            <a:extLst>
              <a:ext uri="{FF2B5EF4-FFF2-40B4-BE49-F238E27FC236}">
                <a16:creationId xmlns:a16="http://schemas.microsoft.com/office/drawing/2014/main" id="{C674300E-8D30-7658-E633-7FCD3C85F875}"/>
              </a:ext>
            </a:extLst>
          </p:cNvPr>
          <p:cNvSpPr>
            <a:spLocks noGrp="1"/>
          </p:cNvSpPr>
          <p:nvPr>
            <p:ph idx="1"/>
          </p:nvPr>
        </p:nvSpPr>
        <p:spPr>
          <a:xfrm>
            <a:off x="1141412" y="2249487"/>
            <a:ext cx="4844521" cy="3541714"/>
          </a:xfrm>
        </p:spPr>
        <p:txBody>
          <a:bodyPr anchor="ctr">
            <a:normAutofit/>
          </a:bodyPr>
          <a:lstStyle/>
          <a:p>
            <a:r>
              <a:rPr lang="tr-TR"/>
              <a:t>Adding high number of features slows down the algorithm process. Also, sometimes these features may increase error. A man may not have beard or moustache for example, or a woman may have.</a:t>
            </a:r>
            <a:endParaRPr lang="en-US"/>
          </a:p>
        </p:txBody>
      </p:sp>
      <p:pic>
        <p:nvPicPr>
          <p:cNvPr id="5" name="Resim 4" descr="duvar, iç mekan, kişi, şahıs, adam, insan içeren bir resim&#10;&#10;Açıklama otomatik olarak oluşturuldu">
            <a:extLst>
              <a:ext uri="{FF2B5EF4-FFF2-40B4-BE49-F238E27FC236}">
                <a16:creationId xmlns:a16="http://schemas.microsoft.com/office/drawing/2014/main" id="{08FD7ED1-8D7F-355E-1104-0D777C7C83FA}"/>
              </a:ext>
            </a:extLst>
          </p:cNvPr>
          <p:cNvPicPr>
            <a:picLocks noChangeAspect="1"/>
          </p:cNvPicPr>
          <p:nvPr/>
        </p:nvPicPr>
        <p:blipFill rotWithShape="1">
          <a:blip r:embed="rId3">
            <a:extLst>
              <a:ext uri="{28A0092B-C50C-407E-A947-70E740481C1C}">
                <a14:useLocalDpi xmlns:a14="http://schemas.microsoft.com/office/drawing/2010/main" val="0"/>
              </a:ext>
            </a:extLst>
          </a:blip>
          <a:srcRect l="11411" r="14908" b="-3"/>
          <a:stretch/>
        </p:blipFill>
        <p:spPr>
          <a:xfrm>
            <a:off x="6392335" y="2497720"/>
            <a:ext cx="2245675" cy="3047892"/>
          </a:xfrm>
          <a:custGeom>
            <a:avLst/>
            <a:gdLst/>
            <a:ahLst/>
            <a:cxnLst/>
            <a:rect l="l" t="t" r="r" b="b"/>
            <a:pathLst>
              <a:path w="2245675" h="3047892">
                <a:moveTo>
                  <a:pt x="148128" y="0"/>
                </a:moveTo>
                <a:lnTo>
                  <a:pt x="2245675" y="0"/>
                </a:lnTo>
                <a:lnTo>
                  <a:pt x="2245675" y="3047892"/>
                </a:lnTo>
                <a:lnTo>
                  <a:pt x="0" y="3047892"/>
                </a:lnTo>
                <a:lnTo>
                  <a:pt x="0" y="148128"/>
                </a:lnTo>
                <a:cubicBezTo>
                  <a:pt x="0" y="66319"/>
                  <a:pt x="66319" y="0"/>
                  <a:pt x="148128" y="0"/>
                </a:cubicBezTo>
                <a:close/>
              </a:path>
            </a:pathLst>
          </a:cu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7" name="Resim 6" descr="kişi, şahıs, poz verme, kapatma içeren bir resim&#10;&#10;Açıklama otomatik olarak oluşturuldu">
            <a:extLst>
              <a:ext uri="{FF2B5EF4-FFF2-40B4-BE49-F238E27FC236}">
                <a16:creationId xmlns:a16="http://schemas.microsoft.com/office/drawing/2014/main" id="{3CF34E4C-151A-7376-D856-72D20AAAE9F1}"/>
              </a:ext>
            </a:extLst>
          </p:cNvPr>
          <p:cNvPicPr>
            <a:picLocks noChangeAspect="1"/>
          </p:cNvPicPr>
          <p:nvPr/>
        </p:nvPicPr>
        <p:blipFill rotWithShape="1">
          <a:blip r:embed="rId4">
            <a:extLst>
              <a:ext uri="{28A0092B-C50C-407E-A947-70E740481C1C}">
                <a14:useLocalDpi xmlns:a14="http://schemas.microsoft.com/office/drawing/2010/main" val="0"/>
              </a:ext>
            </a:extLst>
          </a:blip>
          <a:srcRect l="10661" r="15658" b="-3"/>
          <a:stretch/>
        </p:blipFill>
        <p:spPr>
          <a:xfrm>
            <a:off x="8801736" y="2497720"/>
            <a:ext cx="2245674" cy="3047892"/>
          </a:xfrm>
          <a:custGeom>
            <a:avLst/>
            <a:gdLst/>
            <a:ahLst/>
            <a:cxnLst/>
            <a:rect l="l" t="t" r="r" b="b"/>
            <a:pathLst>
              <a:path w="2245674" h="3047892">
                <a:moveTo>
                  <a:pt x="0" y="0"/>
                </a:moveTo>
                <a:lnTo>
                  <a:pt x="2245674" y="0"/>
                </a:lnTo>
                <a:lnTo>
                  <a:pt x="2245674" y="2899764"/>
                </a:lnTo>
                <a:cubicBezTo>
                  <a:pt x="2245674" y="2981573"/>
                  <a:pt x="2179355" y="3047892"/>
                  <a:pt x="2097546" y="3047892"/>
                </a:cubicBezTo>
                <a:lnTo>
                  <a:pt x="0" y="3047892"/>
                </a:lnTo>
                <a:close/>
              </a:path>
            </a:pathLst>
          </a:cu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767731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D6865A6-E73D-39B2-4CBA-EFC76883DFCD}"/>
              </a:ext>
            </a:extLst>
          </p:cNvPr>
          <p:cNvSpPr>
            <a:spLocks noGrp="1"/>
          </p:cNvSpPr>
          <p:nvPr>
            <p:ph type="title"/>
          </p:nvPr>
        </p:nvSpPr>
        <p:spPr>
          <a:xfrm>
            <a:off x="1141413" y="618518"/>
            <a:ext cx="9905998" cy="1478570"/>
          </a:xfrm>
        </p:spPr>
        <p:txBody>
          <a:bodyPr>
            <a:normAutofit/>
          </a:bodyPr>
          <a:lstStyle/>
          <a:p>
            <a:pPr algn="ctr"/>
            <a:r>
              <a:rPr lang="tr-TR"/>
              <a:t>HISTOGRAM OF ORIENTED GRADIENTS</a:t>
            </a:r>
            <a:endParaRPr lang="en-US"/>
          </a:p>
        </p:txBody>
      </p:sp>
      <p:pic>
        <p:nvPicPr>
          <p:cNvPr id="4" name="İçerik Yer Tutucusu 4" descr="insan yüzü, metin, kaş, kirpik içeren bir resim&#10;&#10;Açıklama otomatik olarak oluşturuldu">
            <a:extLst>
              <a:ext uri="{FF2B5EF4-FFF2-40B4-BE49-F238E27FC236}">
                <a16:creationId xmlns:a16="http://schemas.microsoft.com/office/drawing/2014/main" id="{1A420B57-9D6E-81A8-D64B-B9BBCA8071F2}"/>
              </a:ext>
            </a:extLst>
          </p:cNvPr>
          <p:cNvPicPr>
            <a:picLocks noChangeAspect="1"/>
          </p:cNvPicPr>
          <p:nvPr/>
        </p:nvPicPr>
        <p:blipFill rotWithShape="1">
          <a:blip r:embed="rId3">
            <a:extLst>
              <a:ext uri="{28A0092B-C50C-407E-A947-70E740481C1C}">
                <a14:useLocalDpi xmlns:a14="http://schemas.microsoft.com/office/drawing/2010/main" val="0"/>
              </a:ext>
            </a:extLst>
          </a:blip>
          <a:srcRect l="1248" r="3749"/>
          <a:stretch/>
        </p:blipFill>
        <p:spPr>
          <a:xfrm>
            <a:off x="1141411" y="2249487"/>
            <a:ext cx="3494597"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3" name="İçerik Yer Tutucusu 2">
            <a:extLst>
              <a:ext uri="{FF2B5EF4-FFF2-40B4-BE49-F238E27FC236}">
                <a16:creationId xmlns:a16="http://schemas.microsoft.com/office/drawing/2014/main" id="{4FEFF1FE-1821-5C4A-9AFC-28012EDBAFCD}"/>
              </a:ext>
            </a:extLst>
          </p:cNvPr>
          <p:cNvSpPr>
            <a:spLocks noGrp="1"/>
          </p:cNvSpPr>
          <p:nvPr>
            <p:ph idx="1"/>
          </p:nvPr>
        </p:nvSpPr>
        <p:spPr>
          <a:xfrm>
            <a:off x="5034579" y="2249487"/>
            <a:ext cx="6012832" cy="3541714"/>
          </a:xfrm>
        </p:spPr>
        <p:txBody>
          <a:bodyPr>
            <a:normAutofit/>
          </a:bodyPr>
          <a:lstStyle/>
          <a:p>
            <a:pPr>
              <a:lnSpc>
                <a:spcPct val="110000"/>
              </a:lnSpc>
            </a:pPr>
            <a:r>
              <a:rPr lang="tr-TR" sz="1900"/>
              <a:t>HOG </a:t>
            </a:r>
            <a:r>
              <a:rPr lang="en-US" sz="1900"/>
              <a:t>counts occurrences of gradient orientation in localized portions of an image.</a:t>
            </a:r>
            <a:r>
              <a:rPr lang="tr-TR" sz="1900"/>
              <a:t> For 200x200 image of our case:</a:t>
            </a:r>
          </a:p>
          <a:p>
            <a:pPr>
              <a:lnSpc>
                <a:spcPct val="110000"/>
              </a:lnSpc>
            </a:pPr>
            <a:r>
              <a:rPr lang="tr-TR" sz="1900"/>
              <a:t>Cell size 8x8= 25x25= 625 cells</a:t>
            </a:r>
          </a:p>
          <a:p>
            <a:pPr>
              <a:lnSpc>
                <a:spcPct val="110000"/>
              </a:lnSpc>
            </a:pPr>
            <a:r>
              <a:rPr lang="tr-TR" sz="1900"/>
              <a:t>Block size 2x2 = 24x24= 576 blocks</a:t>
            </a:r>
          </a:p>
          <a:p>
            <a:pPr>
              <a:lnSpc>
                <a:spcPct val="110000"/>
              </a:lnSpc>
            </a:pPr>
            <a:r>
              <a:rPr lang="en-US" sz="1900"/>
              <a:t>Orientation Bins</a:t>
            </a:r>
            <a:r>
              <a:rPr lang="tr-TR" sz="1900"/>
              <a:t> (9)= </a:t>
            </a:r>
            <a:r>
              <a:rPr lang="en-US" sz="1900"/>
              <a:t>histogram of gradient orientations is created with 9 bins</a:t>
            </a:r>
            <a:endParaRPr lang="tr-TR" sz="1900"/>
          </a:p>
          <a:p>
            <a:pPr>
              <a:lnSpc>
                <a:spcPct val="110000"/>
              </a:lnSpc>
            </a:pPr>
            <a:r>
              <a:rPr lang="tr-TR" sz="1900"/>
              <a:t>Each block, 4 cellx9 bins= 36 features, 576x36= 20736 features create an output vector</a:t>
            </a:r>
            <a:endParaRPr lang="en-US" sz="1900"/>
          </a:p>
        </p:txBody>
      </p:sp>
    </p:spTree>
    <p:extLst>
      <p:ext uri="{BB962C8B-B14F-4D97-AF65-F5344CB8AC3E}">
        <p14:creationId xmlns:p14="http://schemas.microsoft.com/office/powerpoint/2010/main" val="31668744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evre">
  <a:themeElements>
    <a:clrScheme name="Devre">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Devre">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vre">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Devre</Template>
  <TotalTime>757</TotalTime>
  <Words>708</Words>
  <Application>Microsoft Office PowerPoint</Application>
  <PresentationFormat>Widescreen</PresentationFormat>
  <Paragraphs>80</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Courier New</vt:lpstr>
      <vt:lpstr>Times New Roman</vt:lpstr>
      <vt:lpstr>Tw Cen MT</vt:lpstr>
      <vt:lpstr>Devre</vt:lpstr>
      <vt:lpstr>EE 475 TERM PROJECT FINAL PRESENTATION </vt:lpstr>
      <vt:lpstr>The Project ın a nutshell</vt:lpstr>
      <vt:lpstr>Our ımplementatıon steps </vt:lpstr>
      <vt:lpstr>Chosing the appropriate dataset</vt:lpstr>
      <vt:lpstr>DATABASE WE HAVE USED </vt:lpstr>
      <vt:lpstr>ParsIng the InformatIon of dataset</vt:lpstr>
      <vt:lpstr>Face features adaptation</vt:lpstr>
      <vt:lpstr>Face features adaptation</vt:lpstr>
      <vt:lpstr>HISTOGRAM OF ORIENTED GRADIENTS</vt:lpstr>
      <vt:lpstr>PCA </vt:lpstr>
      <vt:lpstr>PowerPoint Presentation</vt:lpstr>
      <vt:lpstr>GENDER ESTIMATION</vt:lpstr>
      <vt:lpstr>GENDER ESTIMATION</vt:lpstr>
      <vt:lpstr>AGE ESTIMATION</vt:lpstr>
      <vt:lpstr>AGE ESTIMATION RESULTS</vt:lpstr>
      <vt:lpstr>AGE ESTIMATION RESULTS </vt:lpstr>
      <vt:lpstr>AGE ESTIMATION RESULTS</vt:lpstr>
      <vt:lpstr>PCA Number of reduced features RESULTS</vt:lpstr>
      <vt:lpstr>GENDER ESTIMATION RESULTS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 475 TERM PROJECT PRESENTATION </dc:title>
  <dc:creator>Ege Sarıça</dc:creator>
  <cp:lastModifiedBy>HASAN EMRE KAYIR</cp:lastModifiedBy>
  <cp:revision>29</cp:revision>
  <dcterms:created xsi:type="dcterms:W3CDTF">2023-03-20T15:46:39Z</dcterms:created>
  <dcterms:modified xsi:type="dcterms:W3CDTF">2023-06-07T12:47:56Z</dcterms:modified>
</cp:coreProperties>
</file>

<file path=docProps/thumbnail.jpeg>
</file>